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7.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embeddedFontLst>
    <p:embeddedFont>
      <p:font typeface="Century Gothic" panose="020B0502020202020204" pitchFamily="34" charset="0"/>
      <p:regular r:id="rId34"/>
      <p:bold r:id="rId35"/>
      <p:italic r:id="rId36"/>
      <p:boldItalic r:id="rId37"/>
    </p:embeddedFont>
    <p:embeddedFont>
      <p:font typeface="Open Sans" panose="020B0606030504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 name="Google Shape;18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4" name="Google Shape;19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4" name="Google Shape;21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7" name="Google Shape;29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8" name="Google Shape;308;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 name="Google Shape;11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 name="Google Shape;12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jpg"/><Relationship Id="rId12"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hyperlink" Target="https://www.smmr.org.uk/wp-content/uploads/2022/07/MaPTA_Facilitator-Pack_Final.pdf"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jpg"/><Relationship Id="rId12" Type="http://schemas.openxmlformats.org/officeDocument/2006/relationships/image" Target="../media/image10.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5.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a:stretch/>
        </p:blipFill>
        <p:spPr>
          <a:xfrm>
            <a:off x="0" y="52562"/>
            <a:ext cx="12192000" cy="6858000"/>
          </a:xfrm>
          <a:prstGeom prst="rect">
            <a:avLst/>
          </a:prstGeom>
          <a:noFill/>
          <a:ln>
            <a:noFill/>
          </a:ln>
        </p:spPr>
      </p:pic>
      <p:sp>
        <p:nvSpPr>
          <p:cNvPr id="89" name="Google Shape;89;p13"/>
          <p:cNvSpPr txBox="1">
            <a:spLocks noGrp="1"/>
          </p:cNvSpPr>
          <p:nvPr>
            <p:ph type="ctrTitle"/>
          </p:nvPr>
        </p:nvSpPr>
        <p:spPr>
          <a:xfrm>
            <a:off x="1007165" y="2287762"/>
            <a:ext cx="9861556" cy="2387600"/>
          </a:xfrm>
          <a:prstGeom prst="rect">
            <a:avLst/>
          </a:prstGeom>
          <a:noFill/>
          <a:ln>
            <a:noFill/>
          </a:ln>
        </p:spPr>
        <p:txBody>
          <a:bodyPr spcFirstLastPara="1" wrap="square" lIns="91425" tIns="45700" rIns="91425" bIns="45700" anchor="b" anchorCtr="0">
            <a:normAutofit/>
          </a:bodyPr>
          <a:lstStyle/>
          <a:p>
            <a:pPr marL="0" lvl="0" indent="0" algn="r" rtl="0">
              <a:lnSpc>
                <a:spcPct val="90000"/>
              </a:lnSpc>
              <a:spcBef>
                <a:spcPts val="0"/>
              </a:spcBef>
              <a:spcAft>
                <a:spcPts val="0"/>
              </a:spcAft>
              <a:buClr>
                <a:schemeClr val="lt1"/>
              </a:buClr>
              <a:buSzPts val="6000"/>
              <a:buFont typeface="Century Gothic"/>
              <a:buNone/>
            </a:pPr>
            <a:r>
              <a:rPr lang="en-GB">
                <a:solidFill>
                  <a:schemeClr val="lt1"/>
                </a:solidFill>
                <a:latin typeface="Century Gothic"/>
                <a:ea typeface="Century Gothic"/>
                <a:cs typeface="Century Gothic"/>
                <a:sym typeface="Century Gothic"/>
              </a:rPr>
              <a:t>SMMR Programme</a:t>
            </a:r>
            <a:endParaRPr>
              <a:solidFill>
                <a:schemeClr val="lt1"/>
              </a:solidFill>
              <a:latin typeface="Century Gothic"/>
              <a:ea typeface="Century Gothic"/>
              <a:cs typeface="Century Gothic"/>
              <a:sym typeface="Century Gothic"/>
            </a:endParaRPr>
          </a:p>
        </p:txBody>
      </p:sp>
      <p:grpSp>
        <p:nvGrpSpPr>
          <p:cNvPr id="90" name="Google Shape;90;p13"/>
          <p:cNvGrpSpPr/>
          <p:nvPr/>
        </p:nvGrpSpPr>
        <p:grpSpPr>
          <a:xfrm>
            <a:off x="0" y="52562"/>
            <a:ext cx="4624218" cy="2110613"/>
            <a:chOff x="-32928" y="-185653"/>
            <a:chExt cx="4624218" cy="2110613"/>
          </a:xfrm>
        </p:grpSpPr>
        <p:pic>
          <p:nvPicPr>
            <p:cNvPr id="91" name="Google Shape;91;p13"/>
            <p:cNvPicPr preferRelativeResize="0"/>
            <p:nvPr/>
          </p:nvPicPr>
          <p:blipFill rotWithShape="1">
            <a:blip r:embed="rId4">
              <a:alphaModFix/>
            </a:blip>
            <a:srcRect/>
            <a:stretch/>
          </p:blipFill>
          <p:spPr>
            <a:xfrm>
              <a:off x="2077685" y="926711"/>
              <a:ext cx="2453625" cy="622116"/>
            </a:xfrm>
            <a:prstGeom prst="rect">
              <a:avLst/>
            </a:prstGeom>
            <a:noFill/>
            <a:ln>
              <a:noFill/>
            </a:ln>
          </p:spPr>
        </p:pic>
        <p:pic>
          <p:nvPicPr>
            <p:cNvPr id="92" name="Google Shape;92;p13"/>
            <p:cNvPicPr preferRelativeResize="0"/>
            <p:nvPr/>
          </p:nvPicPr>
          <p:blipFill rotWithShape="1">
            <a:blip r:embed="rId5">
              <a:alphaModFix/>
            </a:blip>
            <a:srcRect/>
            <a:stretch/>
          </p:blipFill>
          <p:spPr>
            <a:xfrm>
              <a:off x="2055428" y="193424"/>
              <a:ext cx="2535862" cy="676230"/>
            </a:xfrm>
            <a:prstGeom prst="rect">
              <a:avLst/>
            </a:prstGeom>
            <a:noFill/>
            <a:ln>
              <a:noFill/>
            </a:ln>
          </p:spPr>
        </p:pic>
        <p:pic>
          <p:nvPicPr>
            <p:cNvPr id="93" name="Google Shape;93;p13"/>
            <p:cNvPicPr preferRelativeResize="0"/>
            <p:nvPr/>
          </p:nvPicPr>
          <p:blipFill rotWithShape="1">
            <a:blip r:embed="rId6">
              <a:alphaModFix/>
            </a:blip>
            <a:srcRect/>
            <a:stretch/>
          </p:blipFill>
          <p:spPr>
            <a:xfrm>
              <a:off x="-32928" y="-185653"/>
              <a:ext cx="2110613" cy="2110613"/>
            </a:xfrm>
            <a:prstGeom prst="rect">
              <a:avLst/>
            </a:prstGeom>
            <a:noFill/>
            <a:ln>
              <a:noFill/>
            </a:ln>
          </p:spPr>
        </p:pic>
      </p:grpSp>
      <p:pic>
        <p:nvPicPr>
          <p:cNvPr id="94" name="Google Shape;94;p13"/>
          <p:cNvPicPr preferRelativeResize="0"/>
          <p:nvPr/>
        </p:nvPicPr>
        <p:blipFill rotWithShape="1">
          <a:blip r:embed="rId7">
            <a:alphaModFix/>
          </a:blip>
          <a:srcRect/>
          <a:stretch/>
        </p:blipFill>
        <p:spPr>
          <a:xfrm>
            <a:off x="791271" y="5259942"/>
            <a:ext cx="933450" cy="1190625"/>
          </a:xfrm>
          <a:prstGeom prst="rect">
            <a:avLst/>
          </a:prstGeom>
          <a:noFill/>
          <a:ln>
            <a:noFill/>
          </a:ln>
        </p:spPr>
      </p:pic>
      <p:pic>
        <p:nvPicPr>
          <p:cNvPr id="95" name="Google Shape;95;p13"/>
          <p:cNvPicPr preferRelativeResize="0"/>
          <p:nvPr/>
        </p:nvPicPr>
        <p:blipFill rotWithShape="1">
          <a:blip r:embed="rId8">
            <a:alphaModFix/>
          </a:blip>
          <a:srcRect/>
          <a:stretch/>
        </p:blipFill>
        <p:spPr>
          <a:xfrm>
            <a:off x="1858921" y="5253627"/>
            <a:ext cx="1142493" cy="1194960"/>
          </a:xfrm>
          <a:prstGeom prst="rect">
            <a:avLst/>
          </a:prstGeom>
          <a:noFill/>
          <a:ln>
            <a:noFill/>
          </a:ln>
        </p:spPr>
      </p:pic>
      <p:pic>
        <p:nvPicPr>
          <p:cNvPr id="96" name="Google Shape;96;p13"/>
          <p:cNvPicPr preferRelativeResize="0"/>
          <p:nvPr/>
        </p:nvPicPr>
        <p:blipFill rotWithShape="1">
          <a:blip r:embed="rId9">
            <a:alphaModFix/>
          </a:blip>
          <a:srcRect/>
          <a:stretch/>
        </p:blipFill>
        <p:spPr>
          <a:xfrm rot="5400000">
            <a:off x="3007270" y="5401022"/>
            <a:ext cx="1199480" cy="899610"/>
          </a:xfrm>
          <a:prstGeom prst="rect">
            <a:avLst/>
          </a:prstGeom>
          <a:noFill/>
          <a:ln>
            <a:noFill/>
          </a:ln>
        </p:spPr>
      </p:pic>
      <p:pic>
        <p:nvPicPr>
          <p:cNvPr id="97" name="Google Shape;97;p13" descr="A person with long hair&#10;&#10;Description automatically generated with low confidence"/>
          <p:cNvPicPr preferRelativeResize="0"/>
          <p:nvPr/>
        </p:nvPicPr>
        <p:blipFill rotWithShape="1">
          <a:blip r:embed="rId10">
            <a:alphaModFix/>
          </a:blip>
          <a:srcRect/>
          <a:stretch/>
        </p:blipFill>
        <p:spPr>
          <a:xfrm>
            <a:off x="4180558" y="5251088"/>
            <a:ext cx="815651" cy="1197500"/>
          </a:xfrm>
          <a:prstGeom prst="rect">
            <a:avLst/>
          </a:prstGeom>
          <a:noFill/>
          <a:ln>
            <a:noFill/>
          </a:ln>
        </p:spPr>
      </p:pic>
      <p:pic>
        <p:nvPicPr>
          <p:cNvPr id="98" name="Google Shape;98;p13"/>
          <p:cNvPicPr preferRelativeResize="0"/>
          <p:nvPr/>
        </p:nvPicPr>
        <p:blipFill rotWithShape="1">
          <a:blip r:embed="rId11">
            <a:alphaModFix/>
          </a:blip>
          <a:srcRect/>
          <a:stretch/>
        </p:blipFill>
        <p:spPr>
          <a:xfrm>
            <a:off x="5571403" y="-340354"/>
            <a:ext cx="5138552" cy="5138552"/>
          </a:xfrm>
          <a:prstGeom prst="rect">
            <a:avLst/>
          </a:prstGeom>
          <a:noFill/>
          <a:ln>
            <a:noFill/>
          </a:ln>
        </p:spPr>
      </p:pic>
      <p:pic>
        <p:nvPicPr>
          <p:cNvPr id="99" name="Google Shape;99;p13"/>
          <p:cNvPicPr preferRelativeResize="0"/>
          <p:nvPr/>
        </p:nvPicPr>
        <p:blipFill rotWithShape="1">
          <a:blip r:embed="rId12">
            <a:alphaModFix/>
          </a:blip>
          <a:srcRect/>
          <a:stretch/>
        </p:blipFill>
        <p:spPr>
          <a:xfrm>
            <a:off x="5119952" y="5246560"/>
            <a:ext cx="1142493" cy="119948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2"/>
          <p:cNvSpPr txBox="1"/>
          <p:nvPr/>
        </p:nvSpPr>
        <p:spPr>
          <a:xfrm>
            <a:off x="0" y="4826675"/>
            <a:ext cx="11472672"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chemeClr val="dk1"/>
                </a:solidFill>
                <a:latin typeface="Calibri"/>
                <a:ea typeface="Calibri"/>
                <a:cs typeface="Calibri"/>
                <a:sym typeface="Calibri"/>
              </a:rPr>
              <a:t>How to access and use MaPTA</a:t>
            </a:r>
            <a:endParaRPr sz="1800" b="1">
              <a:solidFill>
                <a:schemeClr val="dk1"/>
              </a:solidFill>
              <a:latin typeface="Calibri"/>
              <a:ea typeface="Calibri"/>
              <a:cs typeface="Calibri"/>
              <a:sym typeface="Calibri"/>
            </a:endParaRPr>
          </a:p>
          <a:p>
            <a:pPr marL="0" marR="0" lvl="0" indent="0" algn="l" rtl="0">
              <a:spcBef>
                <a:spcPts val="0"/>
              </a:spcBef>
              <a:spcAft>
                <a:spcPts val="0"/>
              </a:spcAft>
              <a:buNone/>
            </a:pPr>
            <a:r>
              <a:rPr lang="en-GB" sz="1800">
                <a:solidFill>
                  <a:schemeClr val="dk1"/>
                </a:solidFill>
                <a:latin typeface="Calibri"/>
                <a:ea typeface="Calibri"/>
                <a:cs typeface="Calibri"/>
                <a:sym typeface="Calibri"/>
              </a:rPr>
              <a:t>MaPTA is freely available to use. Facilitator instructions for implementing MaPTA offline or online can be </a:t>
            </a:r>
            <a:r>
              <a:rPr lang="en-GB" sz="1800" b="1"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downloaded here.</a:t>
            </a:r>
            <a:r>
              <a:rPr lang="en-GB" sz="1800">
                <a:solidFill>
                  <a:schemeClr val="dk1"/>
                </a:solidFill>
                <a:latin typeface="Calibri"/>
                <a:ea typeface="Calibri"/>
                <a:cs typeface="Calibri"/>
                <a:sym typeface="Calibri"/>
              </a:rPr>
              <a:t> </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n-GB" sz="1800">
                <a:solidFill>
                  <a:schemeClr val="dk1"/>
                </a:solidFill>
                <a:latin typeface="Calibri"/>
                <a:ea typeface="Calibri"/>
                <a:cs typeface="Calibri"/>
                <a:sym typeface="Calibri"/>
              </a:rPr>
              <a:t>The University of Exeter team that developed MaPTA would be delighted to hear from you. Contact Matt Fortnam at m.fortnam@exeter.ac.uk</a:t>
            </a:r>
            <a:endParaRPr sz="1800">
              <a:solidFill>
                <a:schemeClr val="dk1"/>
              </a:solidFill>
              <a:latin typeface="Calibri"/>
              <a:ea typeface="Calibri"/>
              <a:cs typeface="Calibri"/>
              <a:sym typeface="Calibri"/>
            </a:endParaRPr>
          </a:p>
        </p:txBody>
      </p:sp>
      <p:pic>
        <p:nvPicPr>
          <p:cNvPr id="184" name="Google Shape;184;p22" descr="Several boats in a harbor&#10;&#10;AI-generated content may be incorrect."/>
          <p:cNvPicPr preferRelativeResize="0"/>
          <p:nvPr/>
        </p:nvPicPr>
        <p:blipFill rotWithShape="1">
          <a:blip r:embed="rId4">
            <a:alphaModFix/>
          </a:blip>
          <a:srcRect/>
          <a:stretch/>
        </p:blipFill>
        <p:spPr>
          <a:xfrm>
            <a:off x="195072" y="2319335"/>
            <a:ext cx="5462016" cy="2206827"/>
          </a:xfrm>
          <a:prstGeom prst="rect">
            <a:avLst/>
          </a:prstGeom>
          <a:noFill/>
          <a:ln>
            <a:noFill/>
          </a:ln>
        </p:spPr>
      </p:pic>
      <p:pic>
        <p:nvPicPr>
          <p:cNvPr id="185" name="Google Shape;185;p22" descr="A screenshot of a video&#10;&#10;AI-generated content may be incorrect."/>
          <p:cNvPicPr preferRelativeResize="0"/>
          <p:nvPr/>
        </p:nvPicPr>
        <p:blipFill rotWithShape="1">
          <a:blip r:embed="rId5">
            <a:alphaModFix/>
          </a:blip>
          <a:srcRect/>
          <a:stretch/>
        </p:blipFill>
        <p:spPr>
          <a:xfrm>
            <a:off x="5986309" y="512063"/>
            <a:ext cx="6205691" cy="3916611"/>
          </a:xfrm>
          <a:prstGeom prst="rect">
            <a:avLst/>
          </a:prstGeom>
          <a:noFill/>
          <a:ln>
            <a:noFill/>
          </a:ln>
        </p:spPr>
      </p:pic>
      <p:pic>
        <p:nvPicPr>
          <p:cNvPr id="186" name="Google Shape;186;p22" descr="A logo with blue and white text&#10;&#10;AI-generated content may be incorrect."/>
          <p:cNvPicPr preferRelativeResize="0"/>
          <p:nvPr/>
        </p:nvPicPr>
        <p:blipFill rotWithShape="1">
          <a:blip r:embed="rId6">
            <a:alphaModFix/>
          </a:blip>
          <a:srcRect/>
          <a:stretch/>
        </p:blipFill>
        <p:spPr>
          <a:xfrm>
            <a:off x="0" y="0"/>
            <a:ext cx="5803392" cy="221727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190"/>
        <p:cNvGrpSpPr/>
        <p:nvPr/>
      </p:nvGrpSpPr>
      <p:grpSpPr>
        <a:xfrm>
          <a:off x="0" y="0"/>
          <a:ext cx="0" cy="0"/>
          <a:chOff x="0" y="0"/>
          <a:chExt cx="0" cy="0"/>
        </a:xfrm>
      </p:grpSpPr>
      <p:sp>
        <p:nvSpPr>
          <p:cNvPr id="191" name="Google Shape;191;p23"/>
          <p:cNvSpPr txBox="1"/>
          <p:nvPr/>
        </p:nvSpPr>
        <p:spPr>
          <a:xfrm>
            <a:off x="443819" y="796400"/>
            <a:ext cx="9546336" cy="5480603"/>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2400"/>
              <a:buFont typeface="Arial"/>
              <a:buNone/>
            </a:pPr>
            <a:r>
              <a:rPr lang="en-GB" sz="2400" b="1" u="sng">
                <a:solidFill>
                  <a:schemeClr val="dk1"/>
                </a:solidFill>
                <a:latin typeface="Arial"/>
                <a:ea typeface="Arial"/>
                <a:cs typeface="Arial"/>
                <a:sym typeface="Arial"/>
              </a:rPr>
              <a:t>Key Policy Recommendations:</a:t>
            </a:r>
            <a:endParaRPr sz="240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2400"/>
              <a:buFont typeface="Arial"/>
              <a:buNone/>
            </a:pPr>
            <a:r>
              <a:rPr lang="en-GB" sz="2400">
                <a:solidFill>
                  <a:schemeClr val="dk1"/>
                </a:solidFill>
                <a:latin typeface="Arial"/>
                <a:ea typeface="Arial"/>
                <a:cs typeface="Arial"/>
                <a:sym typeface="Arial"/>
              </a:rPr>
              <a:t> </a:t>
            </a:r>
            <a:endParaRPr/>
          </a:p>
          <a:p>
            <a:pPr marL="342900" marR="0" lvl="0" indent="-342900" algn="l" rtl="0">
              <a:lnSpc>
                <a:spcPct val="115000"/>
              </a:lnSpc>
              <a:spcBef>
                <a:spcPts val="0"/>
              </a:spcBef>
              <a:spcAft>
                <a:spcPts val="0"/>
              </a:spcAft>
              <a:buClr>
                <a:schemeClr val="dk1"/>
              </a:buClr>
              <a:buSzPts val="2400"/>
              <a:buFont typeface="Calibri"/>
              <a:buAutoNum type="arabicPeriod"/>
            </a:pPr>
            <a:r>
              <a:rPr lang="en-GB" sz="2400" u="none" strike="noStrike">
                <a:solidFill>
                  <a:schemeClr val="dk1"/>
                </a:solidFill>
                <a:latin typeface="Arial"/>
                <a:ea typeface="Arial"/>
                <a:cs typeface="Arial"/>
                <a:sym typeface="Arial"/>
              </a:rPr>
              <a:t>Innovate with more streamlined and integrated policy to reduce the regulatory ‘pressure’ on marine users to increase their adaptive capacity.</a:t>
            </a:r>
            <a:endParaRPr/>
          </a:p>
          <a:p>
            <a:pPr marL="342900" marR="0" lvl="0" indent="-342900" algn="l" rtl="0">
              <a:lnSpc>
                <a:spcPct val="115000"/>
              </a:lnSpc>
              <a:spcBef>
                <a:spcPts val="0"/>
              </a:spcBef>
              <a:spcAft>
                <a:spcPts val="0"/>
              </a:spcAft>
              <a:buClr>
                <a:schemeClr val="dk1"/>
              </a:buClr>
              <a:buSzPts val="2400"/>
              <a:buFont typeface="Calibri"/>
              <a:buAutoNum type="arabicPeriod"/>
            </a:pPr>
            <a:r>
              <a:rPr lang="en-GB" sz="2400" u="none" strike="noStrike">
                <a:solidFill>
                  <a:schemeClr val="dk1"/>
                </a:solidFill>
                <a:latin typeface="Arial"/>
                <a:ea typeface="Arial"/>
                <a:cs typeface="Arial"/>
                <a:sym typeface="Arial"/>
              </a:rPr>
              <a:t>Develop tailored support for marine users and facilitate access to social support networks and organisations that can support their coping responses.</a:t>
            </a:r>
            <a:endParaRPr/>
          </a:p>
          <a:p>
            <a:pPr marL="342900" marR="0" lvl="0" indent="-342900" algn="l" rtl="0">
              <a:lnSpc>
                <a:spcPct val="115000"/>
              </a:lnSpc>
              <a:spcBef>
                <a:spcPts val="0"/>
              </a:spcBef>
              <a:spcAft>
                <a:spcPts val="0"/>
              </a:spcAft>
              <a:buClr>
                <a:schemeClr val="dk1"/>
              </a:buClr>
              <a:buSzPts val="2400"/>
              <a:buFont typeface="Calibri"/>
              <a:buAutoNum type="arabicPeriod"/>
            </a:pPr>
            <a:r>
              <a:rPr lang="en-GB" sz="2400" u="none" strike="noStrike">
                <a:solidFill>
                  <a:schemeClr val="dk1"/>
                </a:solidFill>
                <a:latin typeface="Arial"/>
                <a:ea typeface="Arial"/>
                <a:cs typeface="Arial"/>
                <a:sym typeface="Arial"/>
              </a:rPr>
              <a:t>Establish thresholds for unacceptable trade-offs that breach environmental boundaries and social foundations and employ deliberative trade-off tools (like MaPTA) to improve the transparency and acceptability of decisions. </a:t>
            </a:r>
            <a:endParaRPr/>
          </a:p>
          <a:p>
            <a:pPr marL="0" marR="0" lvl="0" indent="0" algn="l" rtl="0">
              <a:lnSpc>
                <a:spcPct val="115000"/>
              </a:lnSpc>
              <a:spcBef>
                <a:spcPts val="0"/>
              </a:spcBef>
              <a:spcAft>
                <a:spcPts val="0"/>
              </a:spcAft>
              <a:buNone/>
            </a:pPr>
            <a:r>
              <a:rPr lang="en-GB" sz="1800">
                <a:solidFill>
                  <a:schemeClr val="dk1"/>
                </a:solidFill>
                <a:latin typeface="Arial"/>
                <a:ea typeface="Arial"/>
                <a:cs typeface="Arial"/>
                <a:sym typeface="Arial"/>
              </a:rPr>
              <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24" descr="A close-up of a landscape&#10;&#10;AI-generated content may be incorrect."/>
          <p:cNvPicPr preferRelativeResize="0"/>
          <p:nvPr/>
        </p:nvPicPr>
        <p:blipFill rotWithShape="1">
          <a:blip r:embed="rId3">
            <a:alphaModFix/>
          </a:blip>
          <a:srcRect/>
          <a:stretch/>
        </p:blipFill>
        <p:spPr>
          <a:xfrm>
            <a:off x="-1" y="138569"/>
            <a:ext cx="12008265" cy="64816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25" descr="A poster with text and images&#10;&#10;AI-generated content may be incorrect."/>
          <p:cNvPicPr preferRelativeResize="0"/>
          <p:nvPr/>
        </p:nvPicPr>
        <p:blipFill rotWithShape="1">
          <a:blip r:embed="rId3">
            <a:alphaModFix/>
          </a:blip>
          <a:srcRect/>
          <a:stretch/>
        </p:blipFill>
        <p:spPr>
          <a:xfrm>
            <a:off x="0" y="61168"/>
            <a:ext cx="12302720" cy="679683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205"/>
        <p:cNvGrpSpPr/>
        <p:nvPr/>
      </p:nvGrpSpPr>
      <p:grpSpPr>
        <a:xfrm>
          <a:off x="0" y="0"/>
          <a:ext cx="0" cy="0"/>
          <a:chOff x="0" y="0"/>
          <a:chExt cx="0" cy="0"/>
        </a:xfrm>
      </p:grpSpPr>
      <p:sp>
        <p:nvSpPr>
          <p:cNvPr id="206" name="Google Shape;206;p26"/>
          <p:cNvSpPr txBox="1"/>
          <p:nvPr/>
        </p:nvSpPr>
        <p:spPr>
          <a:xfrm>
            <a:off x="865632" y="1552161"/>
            <a:ext cx="9936480" cy="3558475"/>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1800"/>
              <a:buFont typeface="Arial"/>
              <a:buNone/>
            </a:pPr>
            <a:r>
              <a:rPr lang="en-GB" sz="1800" b="1">
                <a:solidFill>
                  <a:schemeClr val="dk1"/>
                </a:solidFill>
                <a:latin typeface="Arial"/>
                <a:ea typeface="Arial"/>
                <a:cs typeface="Arial"/>
                <a:sym typeface="Arial"/>
              </a:rPr>
              <a:t>Key Policy Recommendations</a:t>
            </a:r>
            <a:endParaRPr sz="1800">
              <a:solidFill>
                <a:schemeClr val="dk1"/>
              </a:solidFill>
              <a:latin typeface="Arial"/>
              <a:ea typeface="Arial"/>
              <a:cs typeface="Arial"/>
              <a:sym typeface="Arial"/>
            </a:endParaRPr>
          </a:p>
          <a:p>
            <a:pPr marL="342900" marR="0" lvl="0" indent="-342900" algn="l" rtl="0">
              <a:lnSpc>
                <a:spcPct val="115000"/>
              </a:lnSpc>
              <a:spcBef>
                <a:spcPts val="2400"/>
              </a:spcBef>
              <a:spcAft>
                <a:spcPts val="0"/>
              </a:spcAft>
              <a:buClr>
                <a:schemeClr val="dk1"/>
              </a:buClr>
              <a:buSzPts val="1800"/>
              <a:buFont typeface="Calibri"/>
              <a:buAutoNum type="arabicPeriod"/>
            </a:pPr>
            <a:r>
              <a:rPr lang="en-GB" sz="1800" b="1" u="none" strike="noStrike">
                <a:solidFill>
                  <a:schemeClr val="dk1"/>
                </a:solidFill>
                <a:latin typeface="Arial"/>
                <a:ea typeface="Arial"/>
                <a:cs typeface="Arial"/>
                <a:sym typeface="Arial"/>
              </a:rPr>
              <a:t>Make Marine Plans Spatial:</a:t>
            </a:r>
            <a:r>
              <a:rPr lang="en-GB" sz="1800" u="none" strike="noStrike">
                <a:solidFill>
                  <a:schemeClr val="dk1"/>
                </a:solidFill>
                <a:latin typeface="Arial"/>
                <a:ea typeface="Arial"/>
                <a:cs typeface="Arial"/>
                <a:sym typeface="Arial"/>
              </a:rPr>
              <a:t> UK marine plans must be empowered with spatial authority to directly influence sectoral decisions and licensing processes, enabling effective implementation of climate-smart policies.</a:t>
            </a:r>
            <a:endParaRPr/>
          </a:p>
          <a:p>
            <a:pPr marL="342900" marR="0" lvl="0" indent="-342900" algn="l" rtl="0">
              <a:lnSpc>
                <a:spcPct val="115000"/>
              </a:lnSpc>
              <a:spcBef>
                <a:spcPts val="0"/>
              </a:spcBef>
              <a:spcAft>
                <a:spcPts val="0"/>
              </a:spcAft>
              <a:buClr>
                <a:schemeClr val="dk1"/>
              </a:buClr>
              <a:buSzPts val="1800"/>
              <a:buFont typeface="Calibri"/>
              <a:buAutoNum type="arabicPeriod"/>
            </a:pPr>
            <a:r>
              <a:rPr lang="en-GB" sz="1800" b="1" u="none" strike="noStrike">
                <a:solidFill>
                  <a:schemeClr val="dk1"/>
                </a:solidFill>
                <a:latin typeface="Arial"/>
                <a:ea typeface="Arial"/>
                <a:cs typeface="Arial"/>
                <a:sym typeface="Arial"/>
              </a:rPr>
              <a:t>Integrate Marine Planning into Sectoral Policy:</a:t>
            </a:r>
            <a:r>
              <a:rPr lang="en-GB" sz="1800" u="none" strike="noStrike">
                <a:solidFill>
                  <a:schemeClr val="dk1"/>
                </a:solidFill>
                <a:latin typeface="Arial"/>
                <a:ea typeface="Arial"/>
                <a:cs typeface="Arial"/>
                <a:sym typeface="Arial"/>
              </a:rPr>
              <a:t> Marine planning should be a central driver of climate adaptation across all marine sectors. Closer coordination between planning authorities, Defra and industry regulators is essential.</a:t>
            </a:r>
            <a:endParaRPr/>
          </a:p>
          <a:p>
            <a:pPr marL="342900" marR="0" lvl="0" indent="-342900" algn="l" rtl="0">
              <a:lnSpc>
                <a:spcPct val="115000"/>
              </a:lnSpc>
              <a:spcBef>
                <a:spcPts val="0"/>
              </a:spcBef>
              <a:spcAft>
                <a:spcPts val="0"/>
              </a:spcAft>
              <a:buClr>
                <a:schemeClr val="dk1"/>
              </a:buClr>
              <a:buSzPts val="1800"/>
              <a:buFont typeface="Calibri"/>
              <a:buAutoNum type="arabicPeriod"/>
            </a:pPr>
            <a:r>
              <a:rPr lang="en-GB" sz="1800" b="1" u="none" strike="noStrike">
                <a:solidFill>
                  <a:schemeClr val="dk1"/>
                </a:solidFill>
                <a:latin typeface="Arial"/>
                <a:ea typeface="Arial"/>
                <a:cs typeface="Arial"/>
                <a:sym typeface="Arial"/>
              </a:rPr>
              <a:t>Build a UK Community of Practice:</a:t>
            </a:r>
            <a:r>
              <a:rPr lang="en-GB" sz="1800" u="none" strike="noStrike">
                <a:solidFill>
                  <a:schemeClr val="dk1"/>
                </a:solidFill>
                <a:latin typeface="Arial"/>
                <a:ea typeface="Arial"/>
                <a:cs typeface="Arial"/>
                <a:sym typeface="Arial"/>
              </a:rPr>
              <a:t> Establish a national platform for knowledge-sharing, data integration, and coordinated action on climate-smart MSP across UK nations and regions.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27" descr="A group of birds flying over water&#10;&#10;AI-generated content may be incorrect."/>
          <p:cNvPicPr preferRelativeResize="0"/>
          <p:nvPr/>
        </p:nvPicPr>
        <p:blipFill rotWithShape="1">
          <a:blip r:embed="rId3">
            <a:alphaModFix/>
          </a:blip>
          <a:srcRect/>
          <a:stretch/>
        </p:blipFill>
        <p:spPr>
          <a:xfrm>
            <a:off x="0" y="442400"/>
            <a:ext cx="12110696" cy="583648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28" descr="A diagram of a fish change&#10;&#10;AI-generated content may be incorrect."/>
          <p:cNvPicPr preferRelativeResize="0"/>
          <p:nvPr/>
        </p:nvPicPr>
        <p:blipFill rotWithShape="1">
          <a:blip r:embed="rId3">
            <a:alphaModFix/>
          </a:blip>
          <a:srcRect t="12972" b="14204"/>
          <a:stretch/>
        </p:blipFill>
        <p:spPr>
          <a:xfrm>
            <a:off x="201961" y="268223"/>
            <a:ext cx="11678120" cy="62179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220"/>
        <p:cNvGrpSpPr/>
        <p:nvPr/>
      </p:nvGrpSpPr>
      <p:grpSpPr>
        <a:xfrm>
          <a:off x="0" y="0"/>
          <a:ext cx="0" cy="0"/>
          <a:chOff x="0" y="0"/>
          <a:chExt cx="0" cy="0"/>
        </a:xfrm>
      </p:grpSpPr>
      <p:sp>
        <p:nvSpPr>
          <p:cNvPr id="221" name="Google Shape;221;p29"/>
          <p:cNvSpPr txBox="1"/>
          <p:nvPr/>
        </p:nvSpPr>
        <p:spPr>
          <a:xfrm>
            <a:off x="749808" y="1803509"/>
            <a:ext cx="10692384" cy="1965731"/>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1800"/>
              <a:buFont typeface="Arial"/>
              <a:buNone/>
            </a:pPr>
            <a:r>
              <a:rPr lang="en-GB" sz="1800" b="1">
                <a:solidFill>
                  <a:schemeClr val="dk1"/>
                </a:solidFill>
                <a:latin typeface="Arial"/>
                <a:ea typeface="Arial"/>
                <a:cs typeface="Arial"/>
                <a:sym typeface="Arial"/>
              </a:rPr>
              <a:t>Key Policy Recommendations</a:t>
            </a:r>
            <a:endParaRPr sz="1800">
              <a:solidFill>
                <a:schemeClr val="dk1"/>
              </a:solidFill>
              <a:latin typeface="Arial"/>
              <a:ea typeface="Arial"/>
              <a:cs typeface="Arial"/>
              <a:sym typeface="Arial"/>
            </a:endParaRPr>
          </a:p>
          <a:p>
            <a:pPr marL="342900" marR="0" lvl="0" indent="-342900" algn="l" rtl="0">
              <a:lnSpc>
                <a:spcPct val="115000"/>
              </a:lnSpc>
              <a:spcBef>
                <a:spcPts val="2400"/>
              </a:spcBef>
              <a:spcAft>
                <a:spcPts val="0"/>
              </a:spcAft>
              <a:buClr>
                <a:schemeClr val="dk1"/>
              </a:buClr>
              <a:buSzPts val="1800"/>
              <a:buFont typeface="Calibri"/>
              <a:buAutoNum type="arabicPeriod"/>
            </a:pPr>
            <a:r>
              <a:rPr lang="en-GB" sz="1800" b="1" u="none" strike="noStrike">
                <a:solidFill>
                  <a:schemeClr val="dk1"/>
                </a:solidFill>
                <a:latin typeface="Arial"/>
                <a:ea typeface="Arial"/>
                <a:cs typeface="Arial"/>
                <a:sym typeface="Arial"/>
              </a:rPr>
              <a:t>Embed Ecological Models in Fisheries Policy</a:t>
            </a:r>
            <a:r>
              <a:rPr lang="en-GB" sz="1800" u="none" strike="noStrike">
                <a:solidFill>
                  <a:schemeClr val="dk1"/>
                </a:solidFill>
                <a:latin typeface="Arial"/>
                <a:ea typeface="Arial"/>
                <a:cs typeface="Arial"/>
                <a:sym typeface="Arial"/>
              </a:rPr>
              <a:t>: Move beyond single-species frameworks to integrated, ecosystem-based management tools.</a:t>
            </a:r>
            <a:endParaRPr/>
          </a:p>
          <a:p>
            <a:pPr marL="342900" marR="0" lvl="0" indent="-342900" algn="l" rtl="0">
              <a:lnSpc>
                <a:spcPct val="115000"/>
              </a:lnSpc>
              <a:spcBef>
                <a:spcPts val="0"/>
              </a:spcBef>
              <a:spcAft>
                <a:spcPts val="0"/>
              </a:spcAft>
              <a:buClr>
                <a:schemeClr val="dk1"/>
              </a:buClr>
              <a:buSzPts val="1800"/>
              <a:buFont typeface="Calibri"/>
              <a:buAutoNum type="arabicPeriod"/>
            </a:pPr>
            <a:r>
              <a:rPr lang="en-GB" sz="1800" b="1" u="none" strike="noStrike">
                <a:solidFill>
                  <a:schemeClr val="dk1"/>
                </a:solidFill>
                <a:latin typeface="Arial"/>
                <a:ea typeface="Arial"/>
                <a:cs typeface="Arial"/>
                <a:sym typeface="Arial"/>
              </a:rPr>
              <a:t>Support Behavioural Interventions for Consumers</a:t>
            </a:r>
            <a:r>
              <a:rPr lang="en-GB" sz="1800" u="none" strike="noStrike">
                <a:solidFill>
                  <a:schemeClr val="dk1"/>
                </a:solidFill>
                <a:latin typeface="Arial"/>
                <a:ea typeface="Arial"/>
                <a:cs typeface="Arial"/>
                <a:sym typeface="Arial"/>
              </a:rPr>
              <a:t>: Encourage policy that enables retailers and institutions to nudge consumers toward more sustainable seafood.</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30" descr="A close up of grass&#10;&#10;AI-generated content may be incorrect."/>
          <p:cNvPicPr preferRelativeResize="0"/>
          <p:nvPr/>
        </p:nvPicPr>
        <p:blipFill rotWithShape="1">
          <a:blip r:embed="rId3">
            <a:alphaModFix/>
          </a:blip>
          <a:srcRect/>
          <a:stretch/>
        </p:blipFill>
        <p:spPr>
          <a:xfrm>
            <a:off x="-1" y="186528"/>
            <a:ext cx="12233243" cy="650688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31" descr="A screenshot of a map&#10;&#10;AI-generated content may be incorrect."/>
          <p:cNvPicPr preferRelativeResize="0"/>
          <p:nvPr/>
        </p:nvPicPr>
        <p:blipFill rotWithShape="1">
          <a:blip r:embed="rId3">
            <a:alphaModFix/>
          </a:blip>
          <a:srcRect/>
          <a:stretch/>
        </p:blipFill>
        <p:spPr>
          <a:xfrm>
            <a:off x="0" y="-150215"/>
            <a:ext cx="6512098" cy="7158429"/>
          </a:xfrm>
          <a:prstGeom prst="rect">
            <a:avLst/>
          </a:prstGeom>
          <a:noFill/>
          <a:ln>
            <a:noFill/>
          </a:ln>
        </p:spPr>
      </p:pic>
      <p:pic>
        <p:nvPicPr>
          <p:cNvPr id="232" name="Google Shape;232;p31" descr="A map of united kingdom with names&#10;&#10;AI-generated content may be incorrect."/>
          <p:cNvPicPr preferRelativeResize="0"/>
          <p:nvPr/>
        </p:nvPicPr>
        <p:blipFill rotWithShape="1">
          <a:blip r:embed="rId4">
            <a:alphaModFix/>
          </a:blip>
          <a:srcRect/>
          <a:stretch/>
        </p:blipFill>
        <p:spPr>
          <a:xfrm>
            <a:off x="5734557" y="1206526"/>
            <a:ext cx="6453269" cy="48498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pic>
        <p:nvPicPr>
          <p:cNvPr id="104" name="Google Shape;104;p14"/>
          <p:cNvPicPr preferRelativeResize="0"/>
          <p:nvPr/>
        </p:nvPicPr>
        <p:blipFill rotWithShape="1">
          <a:blip r:embed="rId3">
            <a:alphaModFix/>
          </a:blip>
          <a:srcRect/>
          <a:stretch/>
        </p:blipFill>
        <p:spPr>
          <a:xfrm>
            <a:off x="0" y="37953"/>
            <a:ext cx="12192000" cy="6858000"/>
          </a:xfrm>
          <a:prstGeom prst="rect">
            <a:avLst/>
          </a:prstGeom>
          <a:noFill/>
          <a:ln>
            <a:noFill/>
          </a:ln>
        </p:spPr>
      </p:pic>
      <p:sp>
        <p:nvSpPr>
          <p:cNvPr id="105" name="Google Shape;105;p14"/>
          <p:cNvSpPr txBox="1"/>
          <p:nvPr/>
        </p:nvSpPr>
        <p:spPr>
          <a:xfrm>
            <a:off x="-229036" y="831137"/>
            <a:ext cx="6185480" cy="1141412"/>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093F73"/>
              </a:buClr>
              <a:buSzPts val="6000"/>
              <a:buFont typeface="Century Gothic"/>
              <a:buNone/>
            </a:pPr>
            <a:r>
              <a:rPr lang="en-GB" sz="6000" b="0" i="0" u="none" strike="noStrike" cap="none">
                <a:solidFill>
                  <a:srgbClr val="093F73"/>
                </a:solidFill>
                <a:latin typeface="Century Gothic"/>
                <a:ea typeface="Century Gothic"/>
                <a:cs typeface="Century Gothic"/>
                <a:sym typeface="Century Gothic"/>
              </a:rPr>
              <a:t>SMMR </a:t>
            </a:r>
            <a:endParaRPr/>
          </a:p>
        </p:txBody>
      </p:sp>
      <p:sp>
        <p:nvSpPr>
          <p:cNvPr id="106" name="Google Shape;106;p14"/>
          <p:cNvSpPr txBox="1"/>
          <p:nvPr/>
        </p:nvSpPr>
        <p:spPr>
          <a:xfrm>
            <a:off x="1165138" y="2072557"/>
            <a:ext cx="9582615" cy="442364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GB" sz="2800" b="0" i="0" u="none" strike="noStrike" cap="none">
                <a:solidFill>
                  <a:schemeClr val="dk1"/>
                </a:solidFill>
                <a:latin typeface="Arial"/>
                <a:ea typeface="Arial"/>
                <a:cs typeface="Arial"/>
                <a:sym typeface="Arial"/>
              </a:rPr>
              <a:t>The SMMR programme aims to improve understanding of  perspectives and behaviours concerning the marine environment and integrate this into systems-based approaches that support the development and analysis of interventions and inform effective decision making for marine management and policy.  </a:t>
            </a:r>
            <a:endParaRPr/>
          </a:p>
          <a:p>
            <a:pPr marL="0" marR="0" lvl="0" indent="0" algn="l" rtl="0">
              <a:lnSpc>
                <a:spcPct val="90000"/>
              </a:lnSpc>
              <a:spcBef>
                <a:spcPts val="1000"/>
              </a:spcBef>
              <a:spcAft>
                <a:spcPts val="0"/>
              </a:spcAft>
              <a:buClr>
                <a:schemeClr val="dk1"/>
              </a:buClr>
              <a:buSzPts val="2800"/>
              <a:buFont typeface="Arial"/>
              <a:buNone/>
            </a:pPr>
            <a:endParaRPr sz="28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2E2D62"/>
              </a:buClr>
              <a:buSzPts val="2800"/>
              <a:buFont typeface="Arial"/>
              <a:buNone/>
            </a:pPr>
            <a:r>
              <a:rPr lang="en-GB" sz="2800" b="1" i="0" u="none" strike="noStrike" cap="none">
                <a:solidFill>
                  <a:srgbClr val="2E2D62"/>
                </a:solidFill>
                <a:latin typeface="Open Sans"/>
                <a:ea typeface="Open Sans"/>
                <a:cs typeface="Open Sans"/>
                <a:sym typeface="Open Sans"/>
              </a:rPr>
              <a:t>Funded by the Strategic Priorities Fund</a:t>
            </a:r>
            <a:endParaRPr/>
          </a:p>
        </p:txBody>
      </p:sp>
      <p:pic>
        <p:nvPicPr>
          <p:cNvPr id="107" name="Google Shape;107;p14"/>
          <p:cNvPicPr preferRelativeResize="0"/>
          <p:nvPr/>
        </p:nvPicPr>
        <p:blipFill rotWithShape="1">
          <a:blip r:embed="rId4">
            <a:alphaModFix/>
          </a:blip>
          <a:srcRect/>
          <a:stretch/>
        </p:blipFill>
        <p:spPr>
          <a:xfrm>
            <a:off x="10176831" y="-196468"/>
            <a:ext cx="2055211" cy="2055211"/>
          </a:xfrm>
          <a:prstGeom prst="rect">
            <a:avLst/>
          </a:prstGeom>
          <a:noFill/>
          <a:ln>
            <a:noFill/>
          </a:ln>
        </p:spPr>
      </p:pic>
      <p:sp>
        <p:nvSpPr>
          <p:cNvPr id="108" name="Google Shape;108;p14"/>
          <p:cNvSpPr txBox="1"/>
          <p:nvPr/>
        </p:nvSpPr>
        <p:spPr>
          <a:xfrm>
            <a:off x="7265907" y="6003761"/>
            <a:ext cx="3712744" cy="461665"/>
          </a:xfrm>
          <a:prstGeom prst="rect">
            <a:avLst/>
          </a:prstGeom>
          <a:solidFill>
            <a:srgbClr val="D8E2F3"/>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0" i="0" u="none" strike="noStrike" cap="none">
                <a:solidFill>
                  <a:schemeClr val="dk1"/>
                </a:solidFill>
                <a:latin typeface="Calibri"/>
                <a:ea typeface="Calibri"/>
                <a:cs typeface="Calibri"/>
                <a:sym typeface="Calibri"/>
              </a:rPr>
              <a:t>Not “business as usual”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236"/>
        <p:cNvGrpSpPr/>
        <p:nvPr/>
      </p:nvGrpSpPr>
      <p:grpSpPr>
        <a:xfrm>
          <a:off x="0" y="0"/>
          <a:ext cx="0" cy="0"/>
          <a:chOff x="0" y="0"/>
          <a:chExt cx="0" cy="0"/>
        </a:xfrm>
      </p:grpSpPr>
      <p:sp>
        <p:nvSpPr>
          <p:cNvPr id="237" name="Google Shape;237;p32"/>
          <p:cNvSpPr txBox="1"/>
          <p:nvPr/>
        </p:nvSpPr>
        <p:spPr>
          <a:xfrm>
            <a:off x="589649" y="1035945"/>
            <a:ext cx="10893789" cy="4611262"/>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2400"/>
              <a:buFont typeface="Arial"/>
              <a:buNone/>
            </a:pPr>
            <a:r>
              <a:rPr lang="en-GB" sz="2400" b="1">
                <a:solidFill>
                  <a:schemeClr val="dk1"/>
                </a:solidFill>
                <a:latin typeface="Arial"/>
                <a:ea typeface="Arial"/>
                <a:cs typeface="Arial"/>
                <a:sym typeface="Arial"/>
              </a:rPr>
              <a:t>Key Policy Recommendations</a:t>
            </a:r>
            <a:endParaRPr sz="2400">
              <a:solidFill>
                <a:schemeClr val="dk1"/>
              </a:solidFill>
              <a:latin typeface="Arial"/>
              <a:ea typeface="Arial"/>
              <a:cs typeface="Arial"/>
              <a:sym typeface="Arial"/>
            </a:endParaRPr>
          </a:p>
          <a:p>
            <a:pPr marL="342900" marR="0" lvl="0" indent="-342900" algn="l" rtl="0">
              <a:lnSpc>
                <a:spcPct val="115000"/>
              </a:lnSpc>
              <a:spcBef>
                <a:spcPts val="1200"/>
              </a:spcBef>
              <a:spcAft>
                <a:spcPts val="0"/>
              </a:spcAft>
              <a:buClr>
                <a:schemeClr val="dk1"/>
              </a:buClr>
              <a:buSzPts val="2400"/>
              <a:buFont typeface="Arial"/>
              <a:buChar char="●"/>
            </a:pPr>
            <a:r>
              <a:rPr lang="en-GB" sz="2400" b="1" u="none" strike="noStrike">
                <a:solidFill>
                  <a:schemeClr val="dk1"/>
                </a:solidFill>
                <a:latin typeface="Arial"/>
                <a:ea typeface="Arial"/>
                <a:cs typeface="Arial"/>
                <a:sym typeface="Arial"/>
              </a:rPr>
              <a:t>Address Barriers to Restoration: </a:t>
            </a:r>
            <a:r>
              <a:rPr lang="en-GB" sz="2400" u="none" strike="noStrike">
                <a:solidFill>
                  <a:schemeClr val="dk1"/>
                </a:solidFill>
                <a:latin typeface="Arial"/>
                <a:ea typeface="Arial"/>
                <a:cs typeface="Arial"/>
                <a:sym typeface="Arial"/>
              </a:rPr>
              <a:t>Bottlenecks hindering seagrass restoration, such as complex licensing processes and conflicting coastal uses, must be actively addressed.</a:t>
            </a:r>
            <a:endParaRPr/>
          </a:p>
          <a:p>
            <a:pPr marL="342900" marR="0" lvl="0" indent="-190500" algn="l" rtl="0">
              <a:lnSpc>
                <a:spcPct val="115000"/>
              </a:lnSpc>
              <a:spcBef>
                <a:spcPts val="1200"/>
              </a:spcBef>
              <a:spcAft>
                <a:spcPts val="0"/>
              </a:spcAft>
              <a:buClr>
                <a:schemeClr val="dk1"/>
              </a:buClr>
              <a:buSzPts val="2400"/>
              <a:buFont typeface="Arial"/>
              <a:buNone/>
            </a:pPr>
            <a:endParaRPr sz="2400" u="none" strike="noStrike">
              <a:solidFill>
                <a:schemeClr val="dk1"/>
              </a:solidFill>
              <a:latin typeface="Arial"/>
              <a:ea typeface="Arial"/>
              <a:cs typeface="Arial"/>
              <a:sym typeface="Arial"/>
            </a:endParaRPr>
          </a:p>
          <a:p>
            <a:pPr marL="342900" marR="0" lvl="0" indent="-342900" algn="l" rtl="0">
              <a:lnSpc>
                <a:spcPct val="115000"/>
              </a:lnSpc>
              <a:spcBef>
                <a:spcPts val="0"/>
              </a:spcBef>
              <a:spcAft>
                <a:spcPts val="0"/>
              </a:spcAft>
              <a:buClr>
                <a:schemeClr val="dk1"/>
              </a:buClr>
              <a:buSzPts val="2400"/>
              <a:buFont typeface="Arial"/>
              <a:buChar char="●"/>
            </a:pPr>
            <a:r>
              <a:rPr lang="en-GB" sz="2400" b="1" u="none" strike="noStrike">
                <a:solidFill>
                  <a:schemeClr val="dk1"/>
                </a:solidFill>
                <a:latin typeface="Arial"/>
                <a:ea typeface="Arial"/>
                <a:cs typeface="Arial"/>
                <a:sym typeface="Arial"/>
              </a:rPr>
              <a:t>Increase Financial Investment in Restoration and Protection:</a:t>
            </a:r>
            <a:r>
              <a:rPr lang="en-GB" sz="2400" u="none" strike="noStrike">
                <a:solidFill>
                  <a:schemeClr val="dk1"/>
                </a:solidFill>
                <a:latin typeface="Arial"/>
                <a:ea typeface="Arial"/>
                <a:cs typeface="Arial"/>
                <a:sym typeface="Arial"/>
              </a:rPr>
              <a:t> Increased financial support for seagrass restoration initiatives is crucial, alongside efforts to address the root causes of seagrass loss, such as poor water quality. Alongside this, holding polluters accountable for negative impacts on seagrass health is essential for long-term success.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33" descr="A close-up of a tower&#10;&#10;AI-generated content may be incorrect."/>
          <p:cNvPicPr preferRelativeResize="0"/>
          <p:nvPr/>
        </p:nvPicPr>
        <p:blipFill rotWithShape="1">
          <a:blip r:embed="rId3">
            <a:alphaModFix/>
          </a:blip>
          <a:srcRect/>
          <a:stretch/>
        </p:blipFill>
        <p:spPr>
          <a:xfrm>
            <a:off x="0" y="184037"/>
            <a:ext cx="11747549" cy="625333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34" descr="A blue and white striped sign&#10;&#10;AI-generated content may be incorrect."/>
          <p:cNvPicPr preferRelativeResize="0"/>
          <p:nvPr/>
        </p:nvPicPr>
        <p:blipFill rotWithShape="1">
          <a:blip r:embed="rId3">
            <a:alphaModFix/>
          </a:blip>
          <a:srcRect/>
          <a:stretch/>
        </p:blipFill>
        <p:spPr>
          <a:xfrm>
            <a:off x="241836" y="3386638"/>
            <a:ext cx="11950164" cy="3672529"/>
          </a:xfrm>
          <a:prstGeom prst="rect">
            <a:avLst/>
          </a:prstGeom>
          <a:noFill/>
          <a:ln>
            <a:noFill/>
          </a:ln>
        </p:spPr>
      </p:pic>
      <p:pic>
        <p:nvPicPr>
          <p:cNvPr id="248" name="Google Shape;248;p34" descr="A stone building in the middle of a landscape&#10;&#10;AI-generated content may be incorrect."/>
          <p:cNvPicPr preferRelativeResize="0"/>
          <p:nvPr/>
        </p:nvPicPr>
        <p:blipFill rotWithShape="1">
          <a:blip r:embed="rId4">
            <a:alphaModFix/>
          </a:blip>
          <a:srcRect/>
          <a:stretch/>
        </p:blipFill>
        <p:spPr>
          <a:xfrm>
            <a:off x="2706624" y="144310"/>
            <a:ext cx="6461760" cy="362933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252"/>
        <p:cNvGrpSpPr/>
        <p:nvPr/>
      </p:nvGrpSpPr>
      <p:grpSpPr>
        <a:xfrm>
          <a:off x="0" y="0"/>
          <a:ext cx="0" cy="0"/>
          <a:chOff x="0" y="0"/>
          <a:chExt cx="0" cy="0"/>
        </a:xfrm>
      </p:grpSpPr>
      <p:sp>
        <p:nvSpPr>
          <p:cNvPr id="253" name="Google Shape;253;p35"/>
          <p:cNvSpPr txBox="1"/>
          <p:nvPr/>
        </p:nvSpPr>
        <p:spPr>
          <a:xfrm>
            <a:off x="377793" y="507623"/>
            <a:ext cx="10826496" cy="5808706"/>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2800"/>
              <a:buFont typeface="Arial"/>
              <a:buNone/>
            </a:pPr>
            <a:r>
              <a:rPr lang="en-GB" sz="2800" b="1">
                <a:solidFill>
                  <a:schemeClr val="dk1"/>
                </a:solidFill>
                <a:latin typeface="Arial"/>
                <a:ea typeface="Arial"/>
                <a:cs typeface="Arial"/>
                <a:sym typeface="Arial"/>
              </a:rPr>
              <a:t>Key Policy Recommendations</a:t>
            </a:r>
            <a:endParaRPr sz="2800">
              <a:solidFill>
                <a:schemeClr val="dk1"/>
              </a:solidFill>
              <a:latin typeface="Arial"/>
              <a:ea typeface="Arial"/>
              <a:cs typeface="Arial"/>
              <a:sym typeface="Arial"/>
            </a:endParaRPr>
          </a:p>
          <a:p>
            <a:pPr marL="342900" marR="0" lvl="0" indent="-342900" algn="l" rtl="0">
              <a:lnSpc>
                <a:spcPct val="115000"/>
              </a:lnSpc>
              <a:spcBef>
                <a:spcPts val="2400"/>
              </a:spcBef>
              <a:spcAft>
                <a:spcPts val="0"/>
              </a:spcAft>
              <a:buClr>
                <a:schemeClr val="dk1"/>
              </a:buClr>
              <a:buSzPts val="2800"/>
              <a:buFont typeface="Calibri"/>
              <a:buAutoNum type="arabicPeriod"/>
            </a:pPr>
            <a:r>
              <a:rPr lang="en-GB" sz="2800" b="1" u="none" strike="noStrike">
                <a:solidFill>
                  <a:schemeClr val="dk1"/>
                </a:solidFill>
                <a:latin typeface="Arial"/>
                <a:ea typeface="Arial"/>
                <a:cs typeface="Arial"/>
                <a:sym typeface="Arial"/>
              </a:rPr>
              <a:t>Integrate Diverse Values into Decision-Making</a:t>
            </a:r>
            <a:r>
              <a:rPr lang="en-GB" sz="2800" u="none" strike="noStrike">
                <a:solidFill>
                  <a:schemeClr val="dk1"/>
                </a:solidFill>
                <a:latin typeface="Arial"/>
                <a:ea typeface="Arial"/>
                <a:cs typeface="Arial"/>
                <a:sym typeface="Arial"/>
              </a:rPr>
              <a:t>: Move beyond economic valuation to consider cultural, ecological, and community-held values. </a:t>
            </a:r>
            <a:endParaRPr/>
          </a:p>
          <a:p>
            <a:pPr marL="342900" marR="0" lvl="0" indent="-342900" algn="l" rtl="0">
              <a:lnSpc>
                <a:spcPct val="115000"/>
              </a:lnSpc>
              <a:spcBef>
                <a:spcPts val="0"/>
              </a:spcBef>
              <a:spcAft>
                <a:spcPts val="0"/>
              </a:spcAft>
              <a:buClr>
                <a:schemeClr val="dk1"/>
              </a:buClr>
              <a:buSzPts val="2800"/>
              <a:buFont typeface="Calibri"/>
              <a:buAutoNum type="arabicPeriod"/>
            </a:pPr>
            <a:r>
              <a:rPr lang="en-GB" sz="2800" b="1" u="none" strike="noStrike">
                <a:solidFill>
                  <a:schemeClr val="dk1"/>
                </a:solidFill>
                <a:latin typeface="Arial"/>
                <a:ea typeface="Arial"/>
                <a:cs typeface="Arial"/>
                <a:sym typeface="Arial"/>
              </a:rPr>
              <a:t>Build Structural Capacity for Transdisciplinarity and Co-Creation</a:t>
            </a:r>
            <a:r>
              <a:rPr lang="en-GB" sz="2800" u="none" strike="noStrike">
                <a:solidFill>
                  <a:schemeClr val="dk1"/>
                </a:solidFill>
                <a:latin typeface="Arial"/>
                <a:ea typeface="Arial"/>
                <a:cs typeface="Arial"/>
                <a:sym typeface="Arial"/>
              </a:rPr>
              <a:t>: Embed inclusive engagement and creative methodologies into institutional marine governance frameworks. Empower communities through participatory methods like CVM and theatre to meaningfully shape policy outcomes.</a:t>
            </a:r>
            <a:endParaRPr/>
          </a:p>
          <a:p>
            <a:pPr marL="342900" marR="0" lvl="0" indent="-342900" algn="l" rtl="0">
              <a:lnSpc>
                <a:spcPct val="115000"/>
              </a:lnSpc>
              <a:spcBef>
                <a:spcPts val="0"/>
              </a:spcBef>
              <a:spcAft>
                <a:spcPts val="0"/>
              </a:spcAft>
              <a:buClr>
                <a:schemeClr val="dk1"/>
              </a:buClr>
              <a:buSzPts val="2800"/>
              <a:buFont typeface="Calibri"/>
              <a:buAutoNum type="arabicPeriod"/>
            </a:pPr>
            <a:r>
              <a:rPr lang="en-GB" sz="2800" b="1" u="none" strike="noStrike">
                <a:solidFill>
                  <a:schemeClr val="dk1"/>
                </a:solidFill>
                <a:latin typeface="Arial"/>
                <a:ea typeface="Arial"/>
                <a:cs typeface="Arial"/>
                <a:sym typeface="Arial"/>
              </a:rPr>
              <a:t>Reform Governance Structures</a:t>
            </a:r>
            <a:r>
              <a:rPr lang="en-GB" sz="2800" u="none" strike="noStrike">
                <a:solidFill>
                  <a:schemeClr val="dk1"/>
                </a:solidFill>
                <a:latin typeface="Arial"/>
                <a:ea typeface="Arial"/>
                <a:cs typeface="Arial"/>
                <a:sym typeface="Arial"/>
              </a:rPr>
              <a:t>: Address the fragmentation of marine policy that hinders the inclusion of non-economic values.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36" descr="A close-up of a website&#10;&#10;AI-generated content may be incorrect."/>
          <p:cNvPicPr preferRelativeResize="0"/>
          <p:nvPr/>
        </p:nvPicPr>
        <p:blipFill rotWithShape="1">
          <a:blip r:embed="rId3">
            <a:alphaModFix/>
          </a:blip>
          <a:srcRect/>
          <a:stretch/>
        </p:blipFill>
        <p:spPr>
          <a:xfrm>
            <a:off x="97535" y="497794"/>
            <a:ext cx="11754763" cy="546409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262"/>
        <p:cNvGrpSpPr/>
        <p:nvPr/>
      </p:nvGrpSpPr>
      <p:grpSpPr>
        <a:xfrm>
          <a:off x="0" y="0"/>
          <a:ext cx="0" cy="0"/>
          <a:chOff x="0" y="0"/>
          <a:chExt cx="0" cy="0"/>
        </a:xfrm>
      </p:grpSpPr>
      <p:pic>
        <p:nvPicPr>
          <p:cNvPr id="263" name="Google Shape;263;p37" descr="A long concrete walkway leading to a beach&#10;&#10;AI-generated content may be incorrect."/>
          <p:cNvPicPr preferRelativeResize="0"/>
          <p:nvPr/>
        </p:nvPicPr>
        <p:blipFill rotWithShape="1">
          <a:blip r:embed="rId3">
            <a:alphaModFix/>
          </a:blip>
          <a:srcRect/>
          <a:stretch/>
        </p:blipFill>
        <p:spPr>
          <a:xfrm>
            <a:off x="880947" y="341376"/>
            <a:ext cx="4226635" cy="6199632"/>
          </a:xfrm>
          <a:prstGeom prst="rect">
            <a:avLst/>
          </a:prstGeom>
          <a:noFill/>
          <a:ln>
            <a:noFill/>
          </a:ln>
        </p:spPr>
      </p:pic>
      <p:sp>
        <p:nvSpPr>
          <p:cNvPr id="264" name="Google Shape;264;p37"/>
          <p:cNvSpPr txBox="1"/>
          <p:nvPr/>
        </p:nvSpPr>
        <p:spPr>
          <a:xfrm>
            <a:off x="5145024" y="2198400"/>
            <a:ext cx="6778752" cy="3241657"/>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1800"/>
              <a:buFont typeface="Arial"/>
              <a:buNone/>
            </a:pPr>
            <a:r>
              <a:rPr lang="en-GB" sz="1800" b="1">
                <a:solidFill>
                  <a:schemeClr val="dk1"/>
                </a:solidFill>
                <a:latin typeface="Arial"/>
                <a:ea typeface="Arial"/>
                <a:cs typeface="Arial"/>
                <a:sym typeface="Arial"/>
              </a:rPr>
              <a:t>Key Policy Recommendations</a:t>
            </a:r>
            <a:r>
              <a:rPr lang="en-GB" sz="1800">
                <a:solidFill>
                  <a:schemeClr val="dk1"/>
                </a:solidFill>
                <a:latin typeface="Arial"/>
                <a:ea typeface="Arial"/>
                <a:cs typeface="Arial"/>
                <a:sym typeface="Arial"/>
              </a:rPr>
              <a:t> </a:t>
            </a:r>
            <a:endParaRPr/>
          </a:p>
          <a:p>
            <a:pPr marL="0" marR="0" lvl="0" indent="0" algn="l" rtl="0">
              <a:lnSpc>
                <a:spcPct val="115000"/>
              </a:lnSpc>
              <a:spcBef>
                <a:spcPts val="0"/>
              </a:spcBef>
              <a:spcAft>
                <a:spcPts val="0"/>
              </a:spcAft>
              <a:buClr>
                <a:schemeClr val="dk1"/>
              </a:buClr>
              <a:buSzPts val="1800"/>
              <a:buFont typeface="Arial"/>
              <a:buNone/>
            </a:pPr>
            <a:r>
              <a:rPr lang="en-GB" sz="1800">
                <a:solidFill>
                  <a:schemeClr val="dk1"/>
                </a:solidFill>
                <a:latin typeface="Arial"/>
                <a:ea typeface="Arial"/>
                <a:cs typeface="Arial"/>
                <a:sym typeface="Arial"/>
              </a:rPr>
              <a:t> </a:t>
            </a:r>
            <a:endParaRPr/>
          </a:p>
          <a:p>
            <a:pPr marL="342900" marR="0" lvl="0" indent="-342900" algn="l" rtl="0">
              <a:lnSpc>
                <a:spcPct val="115000"/>
              </a:lnSpc>
              <a:spcBef>
                <a:spcPts val="0"/>
              </a:spcBef>
              <a:spcAft>
                <a:spcPts val="0"/>
              </a:spcAft>
              <a:buClr>
                <a:schemeClr val="dk1"/>
              </a:buClr>
              <a:buSzPts val="2400"/>
              <a:buFont typeface="Arial"/>
              <a:buChar char="●"/>
            </a:pPr>
            <a:r>
              <a:rPr lang="en-GB" sz="2400" u="none" strike="noStrike">
                <a:solidFill>
                  <a:schemeClr val="dk1"/>
                </a:solidFill>
                <a:latin typeface="Arial"/>
                <a:ea typeface="Arial"/>
                <a:cs typeface="Arial"/>
                <a:sym typeface="Arial"/>
              </a:rPr>
              <a:t>Better integration of system complexity and interactions, e.g. multiple types of flooding.</a:t>
            </a:r>
            <a:endParaRPr/>
          </a:p>
          <a:p>
            <a:pPr marL="342900" marR="0" lvl="0" indent="-342900" algn="l" rtl="0">
              <a:lnSpc>
                <a:spcPct val="115000"/>
              </a:lnSpc>
              <a:spcBef>
                <a:spcPts val="0"/>
              </a:spcBef>
              <a:spcAft>
                <a:spcPts val="0"/>
              </a:spcAft>
              <a:buClr>
                <a:schemeClr val="dk1"/>
              </a:buClr>
              <a:buSzPts val="2400"/>
              <a:buFont typeface="Arial"/>
              <a:buChar char="●"/>
            </a:pPr>
            <a:r>
              <a:rPr lang="en-GB" sz="2400" u="none" strike="noStrike">
                <a:solidFill>
                  <a:schemeClr val="dk1"/>
                </a:solidFill>
                <a:latin typeface="Arial"/>
                <a:ea typeface="Arial"/>
                <a:cs typeface="Arial"/>
                <a:sym typeface="Arial"/>
              </a:rPr>
              <a:t>Improved treatment of uncertainty in planning.</a:t>
            </a:r>
            <a:endParaRPr/>
          </a:p>
          <a:p>
            <a:pPr marL="342900" marR="0" lvl="0" indent="-342900" algn="l" rtl="0">
              <a:lnSpc>
                <a:spcPct val="115000"/>
              </a:lnSpc>
              <a:spcBef>
                <a:spcPts val="0"/>
              </a:spcBef>
              <a:spcAft>
                <a:spcPts val="0"/>
              </a:spcAft>
              <a:buClr>
                <a:schemeClr val="dk1"/>
              </a:buClr>
              <a:buSzPts val="2400"/>
              <a:buFont typeface="Arial"/>
              <a:buChar char="●"/>
            </a:pPr>
            <a:r>
              <a:rPr lang="en-GB" sz="2400" u="none" strike="noStrike">
                <a:solidFill>
                  <a:schemeClr val="dk1"/>
                </a:solidFill>
                <a:latin typeface="Arial"/>
                <a:ea typeface="Arial"/>
                <a:cs typeface="Arial"/>
                <a:sym typeface="Arial"/>
              </a:rPr>
              <a:t>More nuanced consideration of future scenarios in the design of soft defences.</a:t>
            </a:r>
            <a:endParaRPr/>
          </a:p>
          <a:p>
            <a:pPr marL="0" marR="0" lvl="0" indent="0" algn="l" rtl="0">
              <a:lnSpc>
                <a:spcPct val="115000"/>
              </a:lnSpc>
              <a:spcBef>
                <a:spcPts val="0"/>
              </a:spcBef>
              <a:spcAft>
                <a:spcPts val="0"/>
              </a:spcAft>
              <a:buNone/>
            </a:pPr>
            <a:r>
              <a:rPr lang="en-GB" sz="2400" b="1">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5F7FC"/>
            </a:gs>
            <a:gs pos="74000">
              <a:srgbClr val="A9BEE4"/>
            </a:gs>
            <a:gs pos="83000">
              <a:srgbClr val="A9BEE4"/>
            </a:gs>
            <a:gs pos="100000">
              <a:srgbClr val="C5D3ED"/>
            </a:gs>
          </a:gsLst>
          <a:lin ang="5400000" scaled="0"/>
        </a:gradFill>
        <a:effectLst/>
      </p:bgPr>
    </p:bg>
    <p:spTree>
      <p:nvGrpSpPr>
        <p:cNvPr id="1" name="Shape 268"/>
        <p:cNvGrpSpPr/>
        <p:nvPr/>
      </p:nvGrpSpPr>
      <p:grpSpPr>
        <a:xfrm>
          <a:off x="0" y="0"/>
          <a:ext cx="0" cy="0"/>
          <a:chOff x="0" y="0"/>
          <a:chExt cx="0" cy="0"/>
        </a:xfrm>
      </p:grpSpPr>
      <p:sp>
        <p:nvSpPr>
          <p:cNvPr id="269" name="Google Shape;269;p38"/>
          <p:cNvSpPr/>
          <p:nvPr/>
        </p:nvSpPr>
        <p:spPr>
          <a:xfrm>
            <a:off x="6148480" y="1563968"/>
            <a:ext cx="6043520" cy="5294033"/>
          </a:xfrm>
          <a:custGeom>
            <a:avLst/>
            <a:gdLst/>
            <a:ahLst/>
            <a:cxnLst/>
            <a:rect l="l" t="t" r="r" b="b"/>
            <a:pathLst>
              <a:path w="6043520" h="5294033" extrusionOk="0">
                <a:moveTo>
                  <a:pt x="3600823" y="0"/>
                </a:moveTo>
                <a:cubicBezTo>
                  <a:pt x="4470871" y="0"/>
                  <a:pt x="5268847" y="308574"/>
                  <a:pt x="5891281" y="822253"/>
                </a:cubicBezTo>
                <a:lnTo>
                  <a:pt x="6043520" y="960617"/>
                </a:lnTo>
                <a:lnTo>
                  <a:pt x="6043520" y="5294033"/>
                </a:lnTo>
                <a:lnTo>
                  <a:pt x="423445" y="5294033"/>
                </a:lnTo>
                <a:lnTo>
                  <a:pt x="282971" y="5002426"/>
                </a:lnTo>
                <a:cubicBezTo>
                  <a:pt x="100759" y="4571630"/>
                  <a:pt x="0" y="4097993"/>
                  <a:pt x="0" y="3600823"/>
                </a:cubicBezTo>
                <a:cubicBezTo>
                  <a:pt x="0" y="1612143"/>
                  <a:pt x="1612143" y="0"/>
                  <a:pt x="3600823" y="0"/>
                </a:cubicBezTo>
                <a:close/>
              </a:path>
            </a:pathLst>
          </a:custGeom>
          <a:solidFill>
            <a:srgbClr val="3F3F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70" name="Google Shape;270;p38"/>
          <p:cNvSpPr/>
          <p:nvPr/>
        </p:nvSpPr>
        <p:spPr>
          <a:xfrm>
            <a:off x="6283728" y="1699214"/>
            <a:ext cx="5908273" cy="5158786"/>
          </a:xfrm>
          <a:custGeom>
            <a:avLst/>
            <a:gdLst/>
            <a:ahLst/>
            <a:cxnLst/>
            <a:rect l="l" t="t" r="r" b="b"/>
            <a:pathLst>
              <a:path w="5908273" h="5158786" extrusionOk="0">
                <a:moveTo>
                  <a:pt x="3465576" y="0"/>
                </a:moveTo>
                <a:cubicBezTo>
                  <a:pt x="4302945" y="0"/>
                  <a:pt x="5070948" y="296984"/>
                  <a:pt x="5670004" y="791369"/>
                </a:cubicBezTo>
                <a:lnTo>
                  <a:pt x="5908273" y="1007923"/>
                </a:lnTo>
                <a:lnTo>
                  <a:pt x="5908273" y="5158786"/>
                </a:lnTo>
                <a:lnTo>
                  <a:pt x="443374" y="5158786"/>
                </a:lnTo>
                <a:lnTo>
                  <a:pt x="418277" y="5117476"/>
                </a:lnTo>
                <a:cubicBezTo>
                  <a:pt x="151523" y="4626427"/>
                  <a:pt x="0" y="4063697"/>
                  <a:pt x="0" y="3465576"/>
                </a:cubicBezTo>
                <a:cubicBezTo>
                  <a:pt x="0" y="1551591"/>
                  <a:pt x="1551591" y="0"/>
                  <a:pt x="3465576"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1" name="Google Shape;271;p38"/>
          <p:cNvSpPr/>
          <p:nvPr/>
        </p:nvSpPr>
        <p:spPr>
          <a:xfrm>
            <a:off x="3150534" y="1716727"/>
            <a:ext cx="4572000" cy="4572000"/>
          </a:xfrm>
          <a:prstGeom prst="ellipse">
            <a:avLst/>
          </a:prstGeom>
          <a:solidFill>
            <a:srgbClr val="3F3F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72" name="Google Shape;272;p38"/>
          <p:cNvSpPr/>
          <p:nvPr/>
        </p:nvSpPr>
        <p:spPr>
          <a:xfrm>
            <a:off x="3287694" y="1853886"/>
            <a:ext cx="4297680" cy="4297680"/>
          </a:xfrm>
          <a:custGeom>
            <a:avLst/>
            <a:gdLst/>
            <a:ahLst/>
            <a:cxnLst/>
            <a:rect l="l" t="t" r="r" b="b"/>
            <a:pathLst>
              <a:path w="4297680" h="4297680" extrusionOk="0">
                <a:moveTo>
                  <a:pt x="2148840" y="0"/>
                </a:moveTo>
                <a:cubicBezTo>
                  <a:pt x="3335612" y="0"/>
                  <a:pt x="4297680" y="962068"/>
                  <a:pt x="4297680" y="2148840"/>
                </a:cubicBezTo>
                <a:cubicBezTo>
                  <a:pt x="4297680" y="3335612"/>
                  <a:pt x="3335612" y="4297680"/>
                  <a:pt x="2148840" y="4297680"/>
                </a:cubicBezTo>
                <a:cubicBezTo>
                  <a:pt x="962068" y="4297680"/>
                  <a:pt x="0" y="3335612"/>
                  <a:pt x="0" y="2148840"/>
                </a:cubicBezTo>
                <a:cubicBezTo>
                  <a:pt x="0" y="962068"/>
                  <a:pt x="962068" y="0"/>
                  <a:pt x="214884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3" name="Google Shape;273;p38"/>
          <p:cNvSpPr/>
          <p:nvPr/>
        </p:nvSpPr>
        <p:spPr>
          <a:xfrm>
            <a:off x="0" y="0"/>
            <a:ext cx="5155454" cy="4845530"/>
          </a:xfrm>
          <a:custGeom>
            <a:avLst/>
            <a:gdLst/>
            <a:ahLst/>
            <a:cxnLst/>
            <a:rect l="l" t="t" r="r" b="b"/>
            <a:pathLst>
              <a:path w="5155454" h="4845530" extrusionOk="0">
                <a:moveTo>
                  <a:pt x="0" y="0"/>
                </a:moveTo>
                <a:lnTo>
                  <a:pt x="4766270" y="0"/>
                </a:lnTo>
                <a:lnTo>
                  <a:pt x="4896671" y="270697"/>
                </a:lnTo>
                <a:cubicBezTo>
                  <a:pt x="5063308" y="664671"/>
                  <a:pt x="5155454" y="1097822"/>
                  <a:pt x="5155454" y="1552495"/>
                </a:cubicBezTo>
                <a:cubicBezTo>
                  <a:pt x="5155454" y="3371188"/>
                  <a:pt x="3681112" y="4845530"/>
                  <a:pt x="1862419" y="4845530"/>
                </a:cubicBezTo>
                <a:cubicBezTo>
                  <a:pt x="1180409" y="4845530"/>
                  <a:pt x="546824" y="4638201"/>
                  <a:pt x="21252" y="4283132"/>
                </a:cubicBezTo>
                <a:lnTo>
                  <a:pt x="0" y="4267240"/>
                </a:lnTo>
                <a:close/>
              </a:path>
            </a:pathLst>
          </a:custGeom>
          <a:solidFill>
            <a:srgbClr val="3F3F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74" name="Google Shape;274;p38"/>
          <p:cNvSpPr/>
          <p:nvPr/>
        </p:nvSpPr>
        <p:spPr>
          <a:xfrm>
            <a:off x="0" y="0"/>
            <a:ext cx="5017099" cy="4718647"/>
          </a:xfrm>
          <a:custGeom>
            <a:avLst/>
            <a:gdLst/>
            <a:ahLst/>
            <a:cxnLst/>
            <a:rect l="l" t="t" r="r" b="b"/>
            <a:pathLst>
              <a:path w="5017099" h="4718647" extrusionOk="0">
                <a:moveTo>
                  <a:pt x="0" y="0"/>
                </a:moveTo>
                <a:lnTo>
                  <a:pt x="4599738" y="0"/>
                </a:lnTo>
                <a:lnTo>
                  <a:pt x="4636346" y="60259"/>
                </a:lnTo>
                <a:cubicBezTo>
                  <a:pt x="4879170" y="507256"/>
                  <a:pt x="5017099" y="1019504"/>
                  <a:pt x="5017099" y="1563967"/>
                </a:cubicBezTo>
                <a:cubicBezTo>
                  <a:pt x="5017099" y="3306249"/>
                  <a:pt x="3604701" y="4718647"/>
                  <a:pt x="1862419" y="4718647"/>
                </a:cubicBezTo>
                <a:cubicBezTo>
                  <a:pt x="1209063" y="4718647"/>
                  <a:pt x="602098" y="4520029"/>
                  <a:pt x="98607" y="4179877"/>
                </a:cubicBezTo>
                <a:lnTo>
                  <a:pt x="0" y="410614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75" name="Google Shape;275;p38"/>
          <p:cNvPicPr preferRelativeResize="0"/>
          <p:nvPr/>
        </p:nvPicPr>
        <p:blipFill rotWithShape="1">
          <a:blip r:embed="rId3">
            <a:alphaModFix/>
          </a:blip>
          <a:srcRect/>
          <a:stretch/>
        </p:blipFill>
        <p:spPr>
          <a:xfrm>
            <a:off x="551577" y="463674"/>
            <a:ext cx="3093589" cy="3217333"/>
          </a:xfrm>
          <a:prstGeom prst="rect">
            <a:avLst/>
          </a:prstGeom>
          <a:noFill/>
          <a:ln>
            <a:noFill/>
          </a:ln>
        </p:spPr>
      </p:pic>
      <p:pic>
        <p:nvPicPr>
          <p:cNvPr id="276" name="Google Shape;276;p38"/>
          <p:cNvPicPr preferRelativeResize="0"/>
          <p:nvPr/>
        </p:nvPicPr>
        <p:blipFill rotWithShape="1">
          <a:blip r:embed="rId4">
            <a:alphaModFix/>
          </a:blip>
          <a:srcRect/>
          <a:stretch/>
        </p:blipFill>
        <p:spPr>
          <a:xfrm>
            <a:off x="5554404" y="488660"/>
            <a:ext cx="2026839" cy="962748"/>
          </a:xfrm>
          <a:prstGeom prst="rect">
            <a:avLst/>
          </a:prstGeom>
          <a:noFill/>
          <a:ln>
            <a:noFill/>
          </a:ln>
        </p:spPr>
      </p:pic>
      <p:pic>
        <p:nvPicPr>
          <p:cNvPr id="277" name="Google Shape;277;p38"/>
          <p:cNvPicPr preferRelativeResize="0"/>
          <p:nvPr/>
        </p:nvPicPr>
        <p:blipFill rotWithShape="1">
          <a:blip r:embed="rId5">
            <a:alphaModFix/>
          </a:blip>
          <a:srcRect/>
          <a:stretch/>
        </p:blipFill>
        <p:spPr>
          <a:xfrm>
            <a:off x="5043705" y="3147577"/>
            <a:ext cx="1821084" cy="2126814"/>
          </a:xfrm>
          <a:prstGeom prst="rect">
            <a:avLst/>
          </a:prstGeom>
          <a:noFill/>
          <a:ln>
            <a:noFill/>
          </a:ln>
        </p:spPr>
      </p:pic>
      <p:sp>
        <p:nvSpPr>
          <p:cNvPr id="278" name="Google Shape;278;p38"/>
          <p:cNvSpPr/>
          <p:nvPr/>
        </p:nvSpPr>
        <p:spPr>
          <a:xfrm>
            <a:off x="7762313" y="-1"/>
            <a:ext cx="4444096" cy="3211788"/>
          </a:xfrm>
          <a:custGeom>
            <a:avLst/>
            <a:gdLst/>
            <a:ahLst/>
            <a:cxnLst/>
            <a:rect l="l" t="t" r="r" b="b"/>
            <a:pathLst>
              <a:path w="4444096" h="3211788" extrusionOk="0">
                <a:moveTo>
                  <a:pt x="5102" y="0"/>
                </a:moveTo>
                <a:lnTo>
                  <a:pt x="4444096" y="0"/>
                </a:lnTo>
                <a:lnTo>
                  <a:pt x="4444096" y="2908319"/>
                </a:lnTo>
                <a:lnTo>
                  <a:pt x="4321598" y="2967330"/>
                </a:lnTo>
                <a:cubicBezTo>
                  <a:pt x="3949433" y="3124742"/>
                  <a:pt x="3540258" y="3211788"/>
                  <a:pt x="3110753" y="3211788"/>
                </a:cubicBezTo>
                <a:cubicBezTo>
                  <a:pt x="1392732" y="3211788"/>
                  <a:pt x="0" y="1819056"/>
                  <a:pt x="0" y="101035"/>
                </a:cubicBezTo>
                <a:close/>
              </a:path>
            </a:pathLst>
          </a:cu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9" name="Google Shape;279;p38"/>
          <p:cNvSpPr/>
          <p:nvPr/>
        </p:nvSpPr>
        <p:spPr>
          <a:xfrm>
            <a:off x="7928700" y="-1"/>
            <a:ext cx="4277711" cy="3045402"/>
          </a:xfrm>
          <a:custGeom>
            <a:avLst/>
            <a:gdLst/>
            <a:ahLst/>
            <a:cxnLst/>
            <a:rect l="l" t="t" r="r" b="b"/>
            <a:pathLst>
              <a:path w="4277711" h="3045402" extrusionOk="0">
                <a:moveTo>
                  <a:pt x="5102" y="0"/>
                </a:moveTo>
                <a:lnTo>
                  <a:pt x="4277711" y="0"/>
                </a:lnTo>
                <a:lnTo>
                  <a:pt x="4277711" y="2723810"/>
                </a:lnTo>
                <a:lnTo>
                  <a:pt x="4090449" y="2814019"/>
                </a:lnTo>
                <a:cubicBezTo>
                  <a:pt x="3738190" y="2963012"/>
                  <a:pt x="3350901" y="3045402"/>
                  <a:pt x="2944368" y="3045402"/>
                </a:cubicBezTo>
                <a:cubicBezTo>
                  <a:pt x="1318238" y="3045402"/>
                  <a:pt x="0" y="1727164"/>
                  <a:pt x="0" y="10103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0" name="Google Shape;280;p38"/>
          <p:cNvPicPr preferRelativeResize="0"/>
          <p:nvPr/>
        </p:nvPicPr>
        <p:blipFill rotWithShape="1">
          <a:blip r:embed="rId6">
            <a:alphaModFix/>
          </a:blip>
          <a:srcRect/>
          <a:stretch/>
        </p:blipFill>
        <p:spPr>
          <a:xfrm>
            <a:off x="9059828" y="490543"/>
            <a:ext cx="2706938" cy="1451219"/>
          </a:xfrm>
          <a:prstGeom prst="rect">
            <a:avLst/>
          </a:prstGeom>
          <a:noFill/>
          <a:ln>
            <a:noFill/>
          </a:ln>
        </p:spPr>
      </p:pic>
      <p:pic>
        <p:nvPicPr>
          <p:cNvPr id="281" name="Google Shape;281;p38"/>
          <p:cNvPicPr preferRelativeResize="0"/>
          <p:nvPr/>
        </p:nvPicPr>
        <p:blipFill rotWithShape="1">
          <a:blip r:embed="rId7">
            <a:alphaModFix/>
          </a:blip>
          <a:srcRect/>
          <a:stretch/>
        </p:blipFill>
        <p:spPr>
          <a:xfrm>
            <a:off x="1287095" y="5108529"/>
            <a:ext cx="1932019" cy="1081930"/>
          </a:xfrm>
          <a:prstGeom prst="rect">
            <a:avLst/>
          </a:prstGeom>
          <a:noFill/>
          <a:ln>
            <a:noFill/>
          </a:ln>
        </p:spPr>
      </p:pic>
      <p:pic>
        <p:nvPicPr>
          <p:cNvPr id="282" name="Google Shape;282;p38"/>
          <p:cNvPicPr preferRelativeResize="0"/>
          <p:nvPr/>
        </p:nvPicPr>
        <p:blipFill rotWithShape="1">
          <a:blip r:embed="rId8">
            <a:alphaModFix/>
          </a:blip>
          <a:srcRect/>
          <a:stretch/>
        </p:blipFill>
        <p:spPr>
          <a:xfrm>
            <a:off x="8275136" y="3646214"/>
            <a:ext cx="3075023" cy="2413428"/>
          </a:xfrm>
          <a:prstGeom prst="rect">
            <a:avLst/>
          </a:prstGeom>
          <a:noFill/>
          <a:ln>
            <a:noFill/>
          </a:ln>
        </p:spPr>
      </p:pic>
      <p:sp>
        <p:nvSpPr>
          <p:cNvPr id="283" name="Google Shape;283;p38"/>
          <p:cNvSpPr txBox="1"/>
          <p:nvPr/>
        </p:nvSpPr>
        <p:spPr>
          <a:xfrm>
            <a:off x="32065" y="34813"/>
            <a:ext cx="211380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Calibri"/>
                <a:ea typeface="Calibri"/>
                <a:cs typeface="Calibri"/>
                <a:sym typeface="Calibri"/>
              </a:rPr>
              <a:t>Champions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39"/>
          <p:cNvPicPr preferRelativeResize="0"/>
          <p:nvPr/>
        </p:nvPicPr>
        <p:blipFill rotWithShape="1">
          <a:blip r:embed="rId3">
            <a:alphaModFix/>
          </a:blip>
          <a:srcRect/>
          <a:stretch/>
        </p:blipFill>
        <p:spPr>
          <a:xfrm>
            <a:off x="0" y="52562"/>
            <a:ext cx="12192000" cy="6858000"/>
          </a:xfrm>
          <a:prstGeom prst="rect">
            <a:avLst/>
          </a:prstGeom>
          <a:noFill/>
          <a:ln>
            <a:noFill/>
          </a:ln>
        </p:spPr>
      </p:pic>
      <p:grpSp>
        <p:nvGrpSpPr>
          <p:cNvPr id="289" name="Google Shape;289;p39"/>
          <p:cNvGrpSpPr/>
          <p:nvPr/>
        </p:nvGrpSpPr>
        <p:grpSpPr>
          <a:xfrm>
            <a:off x="0" y="52562"/>
            <a:ext cx="4624218" cy="2110613"/>
            <a:chOff x="-32928" y="-185653"/>
            <a:chExt cx="4624218" cy="2110613"/>
          </a:xfrm>
        </p:grpSpPr>
        <p:pic>
          <p:nvPicPr>
            <p:cNvPr id="290" name="Google Shape;290;p39"/>
            <p:cNvPicPr preferRelativeResize="0"/>
            <p:nvPr/>
          </p:nvPicPr>
          <p:blipFill rotWithShape="1">
            <a:blip r:embed="rId4">
              <a:alphaModFix/>
            </a:blip>
            <a:srcRect/>
            <a:stretch/>
          </p:blipFill>
          <p:spPr>
            <a:xfrm>
              <a:off x="2077685" y="926711"/>
              <a:ext cx="2453625" cy="622116"/>
            </a:xfrm>
            <a:prstGeom prst="rect">
              <a:avLst/>
            </a:prstGeom>
            <a:noFill/>
            <a:ln>
              <a:noFill/>
            </a:ln>
          </p:spPr>
        </p:pic>
        <p:pic>
          <p:nvPicPr>
            <p:cNvPr id="291" name="Google Shape;291;p39"/>
            <p:cNvPicPr preferRelativeResize="0"/>
            <p:nvPr/>
          </p:nvPicPr>
          <p:blipFill rotWithShape="1">
            <a:blip r:embed="rId5">
              <a:alphaModFix/>
            </a:blip>
            <a:srcRect/>
            <a:stretch/>
          </p:blipFill>
          <p:spPr>
            <a:xfrm>
              <a:off x="2055428" y="193424"/>
              <a:ext cx="2535862" cy="676230"/>
            </a:xfrm>
            <a:prstGeom prst="rect">
              <a:avLst/>
            </a:prstGeom>
            <a:noFill/>
            <a:ln>
              <a:noFill/>
            </a:ln>
          </p:spPr>
        </p:pic>
        <p:pic>
          <p:nvPicPr>
            <p:cNvPr id="292" name="Google Shape;292;p39"/>
            <p:cNvPicPr preferRelativeResize="0"/>
            <p:nvPr/>
          </p:nvPicPr>
          <p:blipFill rotWithShape="1">
            <a:blip r:embed="rId6">
              <a:alphaModFix/>
            </a:blip>
            <a:srcRect/>
            <a:stretch/>
          </p:blipFill>
          <p:spPr>
            <a:xfrm>
              <a:off x="-32928" y="-185653"/>
              <a:ext cx="2110613" cy="2110613"/>
            </a:xfrm>
            <a:prstGeom prst="rect">
              <a:avLst/>
            </a:prstGeom>
            <a:noFill/>
            <a:ln>
              <a:noFill/>
            </a:ln>
          </p:spPr>
        </p:pic>
      </p:grpSp>
      <p:sp>
        <p:nvSpPr>
          <p:cNvPr id="293" name="Google Shape;293;p39"/>
          <p:cNvSpPr txBox="1"/>
          <p:nvPr/>
        </p:nvSpPr>
        <p:spPr>
          <a:xfrm>
            <a:off x="2810745" y="911628"/>
            <a:ext cx="10515600" cy="1325563"/>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chemeClr val="lt1"/>
              </a:buClr>
              <a:buSzPts val="4000"/>
              <a:buFont typeface="Calibri"/>
              <a:buNone/>
            </a:pPr>
            <a:r>
              <a:rPr lang="en-GB" sz="4000">
                <a:solidFill>
                  <a:schemeClr val="lt1"/>
                </a:solidFill>
                <a:latin typeface="Calibri"/>
                <a:ea typeface="Calibri"/>
                <a:cs typeface="Calibri"/>
                <a:sym typeface="Calibri"/>
              </a:rPr>
              <a:t>Champion – PI Group Meetings</a:t>
            </a:r>
            <a:endParaRPr sz="4000">
              <a:solidFill>
                <a:schemeClr val="lt1"/>
              </a:solidFill>
              <a:latin typeface="Calibri"/>
              <a:ea typeface="Calibri"/>
              <a:cs typeface="Calibri"/>
              <a:sym typeface="Calibri"/>
            </a:endParaRPr>
          </a:p>
        </p:txBody>
      </p:sp>
      <p:sp>
        <p:nvSpPr>
          <p:cNvPr id="294" name="Google Shape;294;p39"/>
          <p:cNvSpPr txBox="1"/>
          <p:nvPr/>
        </p:nvSpPr>
        <p:spPr>
          <a:xfrm>
            <a:off x="838200" y="2643164"/>
            <a:ext cx="10515600" cy="4351338"/>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400"/>
              <a:buFont typeface="Arial"/>
              <a:buNone/>
            </a:pPr>
            <a:r>
              <a:rPr lang="en-GB" sz="2400">
                <a:solidFill>
                  <a:schemeClr val="lt1"/>
                </a:solidFill>
                <a:latin typeface="Calibri"/>
                <a:ea typeface="Calibri"/>
                <a:cs typeface="Calibri"/>
                <a:sym typeface="Calibri"/>
              </a:rPr>
              <a:t>Important interdisciplinary – interproject relationships have developed</a:t>
            </a:r>
            <a:endParaRPr/>
          </a:p>
          <a:p>
            <a:pPr marL="0" marR="0" lvl="0" indent="0" algn="ctr" rtl="0">
              <a:lnSpc>
                <a:spcPct val="90000"/>
              </a:lnSpc>
              <a:spcBef>
                <a:spcPts val="1000"/>
              </a:spcBef>
              <a:spcAft>
                <a:spcPts val="0"/>
              </a:spcAft>
              <a:buClr>
                <a:schemeClr val="lt1"/>
              </a:buClr>
              <a:buSzPts val="2400"/>
              <a:buFont typeface="Arial"/>
              <a:buNone/>
            </a:pPr>
            <a:r>
              <a:rPr lang="en-GB" sz="2400">
                <a:solidFill>
                  <a:schemeClr val="lt1"/>
                </a:solidFill>
                <a:latin typeface="Calibri"/>
                <a:ea typeface="Calibri"/>
                <a:cs typeface="Calibri"/>
                <a:sym typeface="Calibri"/>
              </a:rPr>
              <a:t>Direct collaboration in some case studies – joint working (examples….MSPACE-ReSOW…others…???)</a:t>
            </a:r>
            <a:endParaRPr/>
          </a:p>
          <a:p>
            <a:pPr marL="0" marR="0" lvl="0" indent="0" algn="ctr" rtl="0">
              <a:lnSpc>
                <a:spcPct val="90000"/>
              </a:lnSpc>
              <a:spcBef>
                <a:spcPts val="1000"/>
              </a:spcBef>
              <a:spcAft>
                <a:spcPts val="0"/>
              </a:spcAft>
              <a:buClr>
                <a:schemeClr val="lt1"/>
              </a:buClr>
              <a:buSzPts val="2400"/>
              <a:buFont typeface="Arial"/>
              <a:buNone/>
            </a:pPr>
            <a:r>
              <a:rPr lang="en-GB" sz="2400">
                <a:solidFill>
                  <a:schemeClr val="lt1"/>
                </a:solidFill>
                <a:latin typeface="Calibri"/>
                <a:ea typeface="Calibri"/>
                <a:cs typeface="Calibri"/>
                <a:sym typeface="Calibri"/>
              </a:rPr>
              <a:t>Indirect collaboration through joint learning – through PI Group meetings</a:t>
            </a:r>
            <a:endParaRPr/>
          </a:p>
          <a:p>
            <a:pPr marL="0" marR="0" lvl="0" indent="0" algn="ctr" rtl="0">
              <a:lnSpc>
                <a:spcPct val="90000"/>
              </a:lnSpc>
              <a:spcBef>
                <a:spcPts val="1000"/>
              </a:spcBef>
              <a:spcAft>
                <a:spcPts val="0"/>
              </a:spcAft>
              <a:buClr>
                <a:schemeClr val="lt1"/>
              </a:buClr>
              <a:buSzPts val="2400"/>
              <a:buFont typeface="Arial"/>
              <a:buNone/>
            </a:pPr>
            <a:r>
              <a:rPr lang="en-GB" sz="2400">
                <a:solidFill>
                  <a:schemeClr val="lt1"/>
                </a:solidFill>
                <a:latin typeface="Calibri"/>
                <a:ea typeface="Calibri"/>
                <a:cs typeface="Calibri"/>
                <a:sym typeface="Calibri"/>
              </a:rPr>
              <a:t>Reflected in desire of projects to work together under second tranche funding applications</a:t>
            </a:r>
            <a:endParaRPr/>
          </a:p>
          <a:p>
            <a:pPr marL="0" marR="0" lvl="0" indent="0" algn="ctr" rtl="0">
              <a:lnSpc>
                <a:spcPct val="90000"/>
              </a:lnSpc>
              <a:spcBef>
                <a:spcPts val="1000"/>
              </a:spcBef>
              <a:spcAft>
                <a:spcPts val="0"/>
              </a:spcAft>
              <a:buClr>
                <a:schemeClr val="lt1"/>
              </a:buClr>
              <a:buSzPts val="2400"/>
              <a:buFont typeface="Arial"/>
              <a:buNone/>
            </a:pPr>
            <a:r>
              <a:rPr lang="en-GB" sz="2400">
                <a:solidFill>
                  <a:schemeClr val="lt1"/>
                </a:solidFill>
                <a:latin typeface="Calibri"/>
                <a:ea typeface="Calibri"/>
                <a:cs typeface="Calibri"/>
                <a:sym typeface="Calibri"/>
              </a:rPr>
              <a:t>Champions have reiterated throughout – the need to focus outputs on useful, usable products (interventions and tools).</a:t>
            </a:r>
            <a:endParaRPr/>
          </a:p>
          <a:p>
            <a:pPr marL="0" marR="0" lvl="0" indent="0" algn="ctr" rtl="0">
              <a:lnSpc>
                <a:spcPct val="90000"/>
              </a:lnSpc>
              <a:spcBef>
                <a:spcPts val="1000"/>
              </a:spcBef>
              <a:spcAft>
                <a:spcPts val="0"/>
              </a:spcAft>
              <a:buClr>
                <a:schemeClr val="lt1"/>
              </a:buClr>
              <a:buSzPts val="2400"/>
              <a:buFont typeface="Arial"/>
              <a:buNone/>
            </a:pPr>
            <a:r>
              <a:rPr lang="en-GB" sz="2400">
                <a:solidFill>
                  <a:schemeClr val="lt1"/>
                </a:solidFill>
                <a:latin typeface="Calibri"/>
                <a:ea typeface="Calibri"/>
                <a:cs typeface="Calibri"/>
                <a:sym typeface="Calibri"/>
              </a:rPr>
              <a:t>For second tranche funding – PIs understand that they need to have a defined user or user group for their project outputs.</a:t>
            </a:r>
            <a:endParaRPr sz="2400">
              <a:solidFill>
                <a:schemeClr val="lt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p40" descr="A group of blue people connected with circles&#10;&#10;Description automatically generated"/>
          <p:cNvPicPr preferRelativeResize="0"/>
          <p:nvPr/>
        </p:nvPicPr>
        <p:blipFill rotWithShape="1">
          <a:blip r:embed="rId3">
            <a:alphaModFix/>
          </a:blip>
          <a:srcRect l="62082" t="32768" b="8705"/>
          <a:stretch/>
        </p:blipFill>
        <p:spPr>
          <a:xfrm>
            <a:off x="412373" y="3299352"/>
            <a:ext cx="2232685" cy="2285999"/>
          </a:xfrm>
          <a:prstGeom prst="rect">
            <a:avLst/>
          </a:prstGeom>
          <a:noFill/>
          <a:ln>
            <a:noFill/>
          </a:ln>
        </p:spPr>
      </p:pic>
      <p:pic>
        <p:nvPicPr>
          <p:cNvPr id="300" name="Google Shape;300;p40" descr="A network of colorful dots and lines&#10;&#10;Description automatically generated"/>
          <p:cNvPicPr preferRelativeResize="0"/>
          <p:nvPr/>
        </p:nvPicPr>
        <p:blipFill rotWithShape="1">
          <a:blip r:embed="rId4">
            <a:alphaModFix/>
          </a:blip>
          <a:srcRect/>
          <a:stretch/>
        </p:blipFill>
        <p:spPr>
          <a:xfrm>
            <a:off x="4541884" y="920749"/>
            <a:ext cx="6121400" cy="5016500"/>
          </a:xfrm>
          <a:prstGeom prst="rect">
            <a:avLst/>
          </a:prstGeom>
          <a:noFill/>
          <a:ln>
            <a:noFill/>
          </a:ln>
        </p:spPr>
      </p:pic>
      <p:pic>
        <p:nvPicPr>
          <p:cNvPr id="301" name="Google Shape;301;p40" descr="A group of blue people connected with circles&#10;&#10;Description automatically generated"/>
          <p:cNvPicPr preferRelativeResize="0"/>
          <p:nvPr/>
        </p:nvPicPr>
        <p:blipFill rotWithShape="1">
          <a:blip r:embed="rId3">
            <a:alphaModFix/>
          </a:blip>
          <a:srcRect l="74641" t="48598" r="12269" b="17623"/>
          <a:stretch/>
        </p:blipFill>
        <p:spPr>
          <a:xfrm>
            <a:off x="7602584" y="2899955"/>
            <a:ext cx="488370" cy="836022"/>
          </a:xfrm>
          <a:prstGeom prst="rect">
            <a:avLst/>
          </a:prstGeom>
          <a:noFill/>
          <a:ln>
            <a:noFill/>
          </a:ln>
        </p:spPr>
      </p:pic>
      <p:pic>
        <p:nvPicPr>
          <p:cNvPr id="302" name="Google Shape;302;p40" descr="A diagram of a network of information&#10;&#10;Description automatically generated with medium confidence"/>
          <p:cNvPicPr preferRelativeResize="0"/>
          <p:nvPr/>
        </p:nvPicPr>
        <p:blipFill rotWithShape="1">
          <a:blip r:embed="rId5">
            <a:alphaModFix/>
          </a:blip>
          <a:srcRect/>
          <a:stretch/>
        </p:blipFill>
        <p:spPr>
          <a:xfrm>
            <a:off x="3030225" y="281032"/>
            <a:ext cx="8850401" cy="6036641"/>
          </a:xfrm>
          <a:prstGeom prst="rect">
            <a:avLst/>
          </a:prstGeom>
          <a:noFill/>
          <a:ln>
            <a:noFill/>
          </a:ln>
        </p:spPr>
      </p:pic>
      <p:sp>
        <p:nvSpPr>
          <p:cNvPr id="303" name="Google Shape;303;p40"/>
          <p:cNvSpPr/>
          <p:nvPr/>
        </p:nvSpPr>
        <p:spPr>
          <a:xfrm>
            <a:off x="6349974" y="2894017"/>
            <a:ext cx="906207" cy="836022"/>
          </a:xfrm>
          <a:prstGeom prst="star5">
            <a:avLst>
              <a:gd name="adj" fmla="val 19098"/>
              <a:gd name="hf" fmla="val 105146"/>
              <a:gd name="vf" fmla="val 110557"/>
            </a:avLst>
          </a:prstGeom>
          <a:solidFill>
            <a:schemeClr val="accent1"/>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4" name="Google Shape;304;p40"/>
          <p:cNvSpPr txBox="1"/>
          <p:nvPr/>
        </p:nvSpPr>
        <p:spPr>
          <a:xfrm>
            <a:off x="412373" y="1272649"/>
            <a:ext cx="1998022"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dk1"/>
                </a:solidFill>
                <a:latin typeface="Calibri"/>
                <a:ea typeface="Calibri"/>
                <a:cs typeface="Calibri"/>
                <a:sym typeface="Calibri"/>
              </a:rPr>
              <a:t>SMMR Progress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F3864"/>
              </a:buClr>
              <a:buSzPts val="2400"/>
              <a:buFont typeface="Calibri"/>
              <a:buNone/>
            </a:pPr>
            <a:r>
              <a:rPr lang="en-GB" sz="2400">
                <a:solidFill>
                  <a:srgbClr val="1F3864"/>
                </a:solidFill>
              </a:rPr>
              <a:t>Progress  - 18 months</a:t>
            </a:r>
            <a:br>
              <a:rPr lang="en-GB"/>
            </a:br>
            <a:endParaRPr/>
          </a:p>
        </p:txBody>
      </p:sp>
      <p:pic>
        <p:nvPicPr>
          <p:cNvPr id="311" name="Google Shape;311;p41"/>
          <p:cNvPicPr preferRelativeResize="0"/>
          <p:nvPr/>
        </p:nvPicPr>
        <p:blipFill rotWithShape="1">
          <a:blip r:embed="rId3">
            <a:alphaModFix/>
          </a:blip>
          <a:srcRect/>
          <a:stretch/>
        </p:blipFill>
        <p:spPr>
          <a:xfrm>
            <a:off x="214550" y="1111329"/>
            <a:ext cx="11463814" cy="3866633"/>
          </a:xfrm>
          <a:prstGeom prst="rect">
            <a:avLst/>
          </a:prstGeom>
          <a:noFill/>
          <a:ln>
            <a:noFill/>
          </a:ln>
        </p:spPr>
      </p:pic>
      <p:sp>
        <p:nvSpPr>
          <p:cNvPr id="312" name="Google Shape;312;p41"/>
          <p:cNvSpPr/>
          <p:nvPr/>
        </p:nvSpPr>
        <p:spPr>
          <a:xfrm>
            <a:off x="4536921" y="1058552"/>
            <a:ext cx="3399335" cy="3880271"/>
          </a:xfrm>
          <a:prstGeom prst="roundRect">
            <a:avLst>
              <a:gd name="adj" fmla="val 16667"/>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3" name="Google Shape;313;p41"/>
          <p:cNvSpPr/>
          <p:nvPr/>
        </p:nvSpPr>
        <p:spPr>
          <a:xfrm>
            <a:off x="6587261" y="654906"/>
            <a:ext cx="83819" cy="323850"/>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4" name="Google Shape;314;p41"/>
          <p:cNvSpPr txBox="1"/>
          <p:nvPr/>
        </p:nvSpPr>
        <p:spPr>
          <a:xfrm>
            <a:off x="6245325" y="385460"/>
            <a:ext cx="800966"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400">
                <a:solidFill>
                  <a:srgbClr val="1F3864"/>
                </a:solidFill>
                <a:latin typeface="Calibri"/>
                <a:ea typeface="Calibri"/>
                <a:cs typeface="Calibri"/>
                <a:sym typeface="Calibri"/>
              </a:rPr>
              <a:t>Today</a:t>
            </a:r>
            <a:endParaRPr/>
          </a:p>
        </p:txBody>
      </p:sp>
      <p:sp>
        <p:nvSpPr>
          <p:cNvPr id="315" name="Google Shape;315;p41"/>
          <p:cNvSpPr txBox="1"/>
          <p:nvPr/>
        </p:nvSpPr>
        <p:spPr>
          <a:xfrm>
            <a:off x="10432949" y="463113"/>
            <a:ext cx="110013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a:solidFill>
                  <a:srgbClr val="1F3864"/>
                </a:solidFill>
                <a:latin typeface="Calibri"/>
                <a:ea typeface="Calibri"/>
                <a:cs typeface="Calibri"/>
                <a:sym typeface="Calibri"/>
              </a:rPr>
              <a:t>Phase 2 Projects ?</a:t>
            </a:r>
            <a:endParaRPr/>
          </a:p>
        </p:txBody>
      </p:sp>
      <p:cxnSp>
        <p:nvCxnSpPr>
          <p:cNvPr id="316" name="Google Shape;316;p41"/>
          <p:cNvCxnSpPr/>
          <p:nvPr/>
        </p:nvCxnSpPr>
        <p:spPr>
          <a:xfrm>
            <a:off x="10267950" y="996752"/>
            <a:ext cx="4763" cy="4094361"/>
          </a:xfrm>
          <a:prstGeom prst="straightConnector1">
            <a:avLst/>
          </a:prstGeom>
          <a:noFill/>
          <a:ln w="22225" cap="flat" cmpd="sng">
            <a:solidFill>
              <a:schemeClr val="accent1"/>
            </a:solidFill>
            <a:prstDash val="dash"/>
            <a:miter lim="800000"/>
            <a:headEnd type="none" w="sm" len="sm"/>
            <a:tailEnd type="none" w="sm" len="sm"/>
          </a:ln>
        </p:spPr>
      </p:cxnSp>
      <p:sp>
        <p:nvSpPr>
          <p:cNvPr id="317" name="Google Shape;317;p41"/>
          <p:cNvSpPr txBox="1"/>
          <p:nvPr/>
        </p:nvSpPr>
        <p:spPr>
          <a:xfrm>
            <a:off x="7789068" y="463113"/>
            <a:ext cx="110013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a:solidFill>
                  <a:srgbClr val="1F3864"/>
                </a:solidFill>
                <a:latin typeface="Calibri"/>
                <a:ea typeface="Calibri"/>
                <a:cs typeface="Calibri"/>
                <a:sym typeface="Calibri"/>
              </a:rPr>
              <a:t>Phase 1 Projects</a:t>
            </a:r>
            <a:endParaRPr/>
          </a:p>
        </p:txBody>
      </p:sp>
      <p:sp>
        <p:nvSpPr>
          <p:cNvPr id="318" name="Google Shape;318;p41"/>
          <p:cNvSpPr/>
          <p:nvPr/>
        </p:nvSpPr>
        <p:spPr>
          <a:xfrm rot="5400000">
            <a:off x="8226388" y="-892135"/>
            <a:ext cx="225501" cy="3781426"/>
          </a:xfrm>
          <a:prstGeom prst="lef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19" name="Google Shape;319;p41"/>
          <p:cNvSpPr/>
          <p:nvPr/>
        </p:nvSpPr>
        <p:spPr>
          <a:xfrm rot="5400000">
            <a:off x="10876018" y="256210"/>
            <a:ext cx="156175" cy="1448515"/>
          </a:xfrm>
          <a:prstGeom prst="lef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cxnSp>
        <p:nvCxnSpPr>
          <p:cNvPr id="320" name="Google Shape;320;p41"/>
          <p:cNvCxnSpPr/>
          <p:nvPr/>
        </p:nvCxnSpPr>
        <p:spPr>
          <a:xfrm>
            <a:off x="8486775" y="980467"/>
            <a:ext cx="4763" cy="4094361"/>
          </a:xfrm>
          <a:prstGeom prst="straightConnector1">
            <a:avLst/>
          </a:prstGeom>
          <a:noFill/>
          <a:ln w="22225" cap="flat" cmpd="sng">
            <a:solidFill>
              <a:srgbClr val="FFC000"/>
            </a:solidFill>
            <a:prstDash val="dash"/>
            <a:miter lim="800000"/>
            <a:headEnd type="none" w="sm" len="sm"/>
            <a:tailEnd type="none" w="sm" len="sm"/>
          </a:ln>
        </p:spPr>
      </p:cxnSp>
      <p:cxnSp>
        <p:nvCxnSpPr>
          <p:cNvPr id="321" name="Google Shape;321;p41"/>
          <p:cNvCxnSpPr/>
          <p:nvPr/>
        </p:nvCxnSpPr>
        <p:spPr>
          <a:xfrm>
            <a:off x="6543701" y="1027906"/>
            <a:ext cx="19043" cy="4094361"/>
          </a:xfrm>
          <a:prstGeom prst="straightConnector1">
            <a:avLst/>
          </a:prstGeom>
          <a:noFill/>
          <a:ln w="22225" cap="flat" cmpd="sng">
            <a:solidFill>
              <a:srgbClr val="FFC000"/>
            </a:solidFill>
            <a:prstDash val="dash"/>
            <a:miter lim="800000"/>
            <a:headEnd type="none" w="sm" len="sm"/>
            <a:tailEnd type="none" w="sm" len="sm"/>
          </a:ln>
        </p:spPr>
      </p:cxnSp>
      <p:sp>
        <p:nvSpPr>
          <p:cNvPr id="322" name="Google Shape;322;p41"/>
          <p:cNvSpPr txBox="1"/>
          <p:nvPr/>
        </p:nvSpPr>
        <p:spPr>
          <a:xfrm>
            <a:off x="6116497" y="5091113"/>
            <a:ext cx="941528"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a:solidFill>
                  <a:schemeClr val="dk1"/>
                </a:solidFill>
                <a:latin typeface="Calibri"/>
                <a:ea typeface="Calibri"/>
                <a:cs typeface="Calibri"/>
                <a:sym typeface="Calibri"/>
              </a:rPr>
              <a:t>18 month Programme review</a:t>
            </a:r>
            <a:endParaRPr/>
          </a:p>
        </p:txBody>
      </p:sp>
      <p:sp>
        <p:nvSpPr>
          <p:cNvPr id="323" name="Google Shape;323;p41"/>
          <p:cNvSpPr txBox="1"/>
          <p:nvPr/>
        </p:nvSpPr>
        <p:spPr>
          <a:xfrm>
            <a:off x="8041005" y="5093519"/>
            <a:ext cx="90297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a:solidFill>
                  <a:schemeClr val="dk1"/>
                </a:solidFill>
                <a:latin typeface="Calibri"/>
                <a:ea typeface="Calibri"/>
                <a:cs typeface="Calibri"/>
                <a:sym typeface="Calibri"/>
              </a:rPr>
              <a:t>18 month  Project review</a:t>
            </a:r>
            <a:endParaRPr/>
          </a:p>
        </p:txBody>
      </p:sp>
      <p:pic>
        <p:nvPicPr>
          <p:cNvPr id="324" name="Google Shape;324;p41"/>
          <p:cNvPicPr preferRelativeResize="0"/>
          <p:nvPr/>
        </p:nvPicPr>
        <p:blipFill rotWithShape="1">
          <a:blip r:embed="rId4">
            <a:alphaModFix/>
          </a:blip>
          <a:srcRect/>
          <a:stretch/>
        </p:blipFill>
        <p:spPr>
          <a:xfrm>
            <a:off x="10580000" y="5351064"/>
            <a:ext cx="1655161" cy="1655161"/>
          </a:xfrm>
          <a:prstGeom prst="rect">
            <a:avLst/>
          </a:prstGeom>
          <a:noFill/>
          <a:ln>
            <a:noFill/>
          </a:ln>
        </p:spPr>
      </p:pic>
      <p:sp>
        <p:nvSpPr>
          <p:cNvPr id="325" name="Google Shape;325;p41"/>
          <p:cNvSpPr txBox="1"/>
          <p:nvPr/>
        </p:nvSpPr>
        <p:spPr>
          <a:xfrm>
            <a:off x="1291850" y="5257882"/>
            <a:ext cx="428544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a:solidFill>
                  <a:srgbClr val="1E4E79"/>
                </a:solidFill>
                <a:latin typeface="Calibri"/>
                <a:ea typeface="Calibri"/>
                <a:cs typeface="Calibri"/>
                <a:sym typeface="Calibri"/>
              </a:rPr>
              <a:t>Feb/Mar 2023 – 18 month Project Review?</a:t>
            </a:r>
            <a:endParaRPr/>
          </a:p>
          <a:p>
            <a:pPr marL="0" marR="0" lvl="0" indent="0" algn="l" rtl="0">
              <a:spcBef>
                <a:spcPts val="0"/>
              </a:spcBef>
              <a:spcAft>
                <a:spcPts val="0"/>
              </a:spcAft>
              <a:buNone/>
            </a:pPr>
            <a:r>
              <a:rPr lang="en-GB" sz="1600">
                <a:solidFill>
                  <a:srgbClr val="1E4E79"/>
                </a:solidFill>
                <a:latin typeface="Calibri"/>
                <a:ea typeface="Calibri"/>
                <a:cs typeface="Calibri"/>
                <a:sym typeface="Calibri"/>
              </a:rPr>
              <a:t>Late 2023/early 2024 – proposals for 2</a:t>
            </a:r>
            <a:r>
              <a:rPr lang="en-GB" sz="1600" baseline="30000">
                <a:solidFill>
                  <a:srgbClr val="1E4E79"/>
                </a:solidFill>
                <a:latin typeface="Calibri"/>
                <a:ea typeface="Calibri"/>
                <a:cs typeface="Calibri"/>
                <a:sym typeface="Calibri"/>
              </a:rPr>
              <a:t>nd</a:t>
            </a:r>
            <a:r>
              <a:rPr lang="en-GB" sz="1600">
                <a:solidFill>
                  <a:srgbClr val="1E4E79"/>
                </a:solidFill>
                <a:latin typeface="Calibri"/>
                <a:ea typeface="Calibri"/>
                <a:cs typeface="Calibri"/>
                <a:sym typeface="Calibri"/>
              </a:rPr>
              <a:t> tranche?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113" name="Google Shape;113;p15"/>
          <p:cNvPicPr preferRelativeResize="0"/>
          <p:nvPr/>
        </p:nvPicPr>
        <p:blipFill rotWithShape="1">
          <a:blip r:embed="rId3">
            <a:alphaModFix/>
          </a:blip>
          <a:srcRect/>
          <a:stretch/>
        </p:blipFill>
        <p:spPr>
          <a:xfrm>
            <a:off x="544428" y="1127173"/>
            <a:ext cx="11422505" cy="5490149"/>
          </a:xfrm>
          <a:prstGeom prst="rect">
            <a:avLst/>
          </a:prstGeom>
          <a:noFill/>
          <a:ln>
            <a:noFill/>
          </a:ln>
        </p:spPr>
      </p:pic>
      <p:sp>
        <p:nvSpPr>
          <p:cNvPr id="114" name="Google Shape;114;p15"/>
          <p:cNvSpPr txBox="1"/>
          <p:nvPr/>
        </p:nvSpPr>
        <p:spPr>
          <a:xfrm rot="-5400000">
            <a:off x="-392882" y="3407080"/>
            <a:ext cx="158895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No Proposals</a:t>
            </a:r>
            <a:endParaRPr/>
          </a:p>
        </p:txBody>
      </p:sp>
      <p:sp>
        <p:nvSpPr>
          <p:cNvPr id="115" name="Google Shape;115;p15"/>
          <p:cNvSpPr txBox="1"/>
          <p:nvPr/>
        </p:nvSpPr>
        <p:spPr>
          <a:xfrm>
            <a:off x="586263" y="194562"/>
            <a:ext cx="8056282"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1F3864"/>
                </a:solidFill>
                <a:latin typeface="Calibri"/>
                <a:ea typeface="Calibri"/>
                <a:cs typeface="Calibri"/>
                <a:sym typeface="Calibri"/>
              </a:rPr>
              <a:t>Proportion of Proposals Involving 64 Eligible Research Organisations </a:t>
            </a:r>
            <a:endParaRPr/>
          </a:p>
        </p:txBody>
      </p:sp>
      <p:sp>
        <p:nvSpPr>
          <p:cNvPr id="116" name="Google Shape;116;p15"/>
          <p:cNvSpPr txBox="1"/>
          <p:nvPr/>
        </p:nvSpPr>
        <p:spPr>
          <a:xfrm>
            <a:off x="3593990" y="1860606"/>
            <a:ext cx="7172076" cy="1200329"/>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1E4E79"/>
              </a:buClr>
              <a:buSzPts val="1800"/>
              <a:buFont typeface="Arial"/>
              <a:buChar char="•"/>
            </a:pPr>
            <a:r>
              <a:rPr lang="en-GB" sz="1800">
                <a:solidFill>
                  <a:srgbClr val="1E4E79"/>
                </a:solidFill>
                <a:latin typeface="Calibri"/>
                <a:ea typeface="Calibri"/>
                <a:cs typeface="Calibri"/>
                <a:sym typeface="Calibri"/>
              </a:rPr>
              <a:t>71 NoIs, 43 Full Proposals, 6 funded, </a:t>
            </a:r>
            <a:endParaRPr/>
          </a:p>
          <a:p>
            <a:pPr marL="285750" marR="0" lvl="0" indent="-285750" algn="l" rtl="0">
              <a:spcBef>
                <a:spcPts val="0"/>
              </a:spcBef>
              <a:spcAft>
                <a:spcPts val="0"/>
              </a:spcAft>
              <a:buClr>
                <a:srgbClr val="1E4E79"/>
              </a:buClr>
              <a:buSzPts val="1800"/>
              <a:buFont typeface="Arial"/>
              <a:buChar char="•"/>
            </a:pPr>
            <a:r>
              <a:rPr lang="en-GB" sz="1800">
                <a:solidFill>
                  <a:srgbClr val="1E4E79"/>
                </a:solidFill>
                <a:latin typeface="Calibri"/>
                <a:ea typeface="Calibri"/>
                <a:cs typeface="Calibri"/>
                <a:sym typeface="Calibri"/>
              </a:rPr>
              <a:t>64 research organisations/HEIs many involved in multiple proposals. </a:t>
            </a:r>
            <a:endParaRPr/>
          </a:p>
          <a:p>
            <a:pPr marL="285750" marR="0" lvl="0" indent="-171450" algn="l" rtl="0">
              <a:spcBef>
                <a:spcPts val="0"/>
              </a:spcBef>
              <a:spcAft>
                <a:spcPts val="0"/>
              </a:spcAft>
              <a:buClr>
                <a:schemeClr val="dk1"/>
              </a:buClr>
              <a:buSzPts val="1800"/>
              <a:buFont typeface="Arial"/>
              <a:buNone/>
            </a:pPr>
            <a:endParaRPr sz="1800">
              <a:solidFill>
                <a:srgbClr val="1E4E79"/>
              </a:solidFill>
              <a:latin typeface="Calibri"/>
              <a:ea typeface="Calibri"/>
              <a:cs typeface="Calibri"/>
              <a:sym typeface="Calibri"/>
            </a:endParaRPr>
          </a:p>
          <a:p>
            <a:pPr marL="285750" marR="0" lvl="0" indent="-285750" algn="l" rtl="0">
              <a:spcBef>
                <a:spcPts val="0"/>
              </a:spcBef>
              <a:spcAft>
                <a:spcPts val="0"/>
              </a:spcAft>
              <a:buClr>
                <a:srgbClr val="1E4E79"/>
              </a:buClr>
              <a:buSzPts val="1800"/>
              <a:buFont typeface="Arial"/>
              <a:buChar char="•"/>
            </a:pPr>
            <a:r>
              <a:rPr lang="en-GB" sz="1800">
                <a:solidFill>
                  <a:srgbClr val="1E4E79"/>
                </a:solidFill>
                <a:latin typeface="Calibri"/>
                <a:ea typeface="Calibri"/>
                <a:cs typeface="Calibri"/>
                <a:sym typeface="Calibri"/>
              </a:rPr>
              <a:t>Significant interest in involvement in the SMMR Programme! </a:t>
            </a:r>
            <a:endParaRPr/>
          </a:p>
        </p:txBody>
      </p:sp>
      <p:pic>
        <p:nvPicPr>
          <p:cNvPr id="117" name="Google Shape;117;p15"/>
          <p:cNvPicPr preferRelativeResize="0"/>
          <p:nvPr/>
        </p:nvPicPr>
        <p:blipFill rotWithShape="1">
          <a:blip r:embed="rId4">
            <a:alphaModFix/>
          </a:blip>
          <a:srcRect/>
          <a:stretch/>
        </p:blipFill>
        <p:spPr>
          <a:xfrm>
            <a:off x="10405071" y="860293"/>
            <a:ext cx="1655161" cy="1655161"/>
          </a:xfrm>
          <a:prstGeom prst="rect">
            <a:avLst/>
          </a:prstGeom>
          <a:noFill/>
          <a:ln>
            <a:noFill/>
          </a:ln>
        </p:spPr>
      </p:pic>
      <p:sp>
        <p:nvSpPr>
          <p:cNvPr id="118" name="Google Shape;118;p15"/>
          <p:cNvSpPr/>
          <p:nvPr/>
        </p:nvSpPr>
        <p:spPr>
          <a:xfrm>
            <a:off x="4036741" y="3327815"/>
            <a:ext cx="5776332" cy="1616926"/>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Policy /Regulators/ Industry/Civil Society</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2"/>
          <p:cNvSpPr txBox="1">
            <a:spLocks noGrp="1"/>
          </p:cNvSpPr>
          <p:nvPr>
            <p:ph type="title"/>
          </p:nvPr>
        </p:nvSpPr>
        <p:spPr>
          <a:xfrm>
            <a:off x="838200" y="36342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a:t>Risk Matrix Update</a:t>
            </a:r>
            <a:endParaRPr/>
          </a:p>
        </p:txBody>
      </p:sp>
      <p:sp>
        <p:nvSpPr>
          <p:cNvPr id="331" name="Google Shape;331;p42"/>
          <p:cNvSpPr txBox="1">
            <a:spLocks noGrp="1"/>
          </p:cNvSpPr>
          <p:nvPr>
            <p:ph type="body" idx="1"/>
          </p:nvPr>
        </p:nvSpPr>
        <p:spPr>
          <a:xfrm>
            <a:off x="838200" y="1825625"/>
            <a:ext cx="4591594"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en-GB"/>
              <a:t>Most risks have declined most remain neutral two risks have increased:</a:t>
            </a:r>
            <a:endParaRPr/>
          </a:p>
          <a:p>
            <a:pPr marL="228600" lvl="0" indent="-228600" algn="l" rtl="0">
              <a:lnSpc>
                <a:spcPct val="90000"/>
              </a:lnSpc>
              <a:spcBef>
                <a:spcPts val="1000"/>
              </a:spcBef>
              <a:spcAft>
                <a:spcPts val="0"/>
              </a:spcAft>
              <a:buClr>
                <a:schemeClr val="dk1"/>
              </a:buClr>
              <a:buSzPts val="2800"/>
              <a:buChar char="•"/>
            </a:pPr>
            <a:r>
              <a:rPr lang="en-GB"/>
              <a:t>Lack of engagement and involvement in the programme by stakeholders</a:t>
            </a:r>
            <a:endParaRPr/>
          </a:p>
          <a:p>
            <a:pPr marL="228600" lvl="0" indent="-228600" algn="l" rtl="0">
              <a:lnSpc>
                <a:spcPct val="90000"/>
              </a:lnSpc>
              <a:spcBef>
                <a:spcPts val="1000"/>
              </a:spcBef>
              <a:spcAft>
                <a:spcPts val="0"/>
              </a:spcAft>
              <a:buClr>
                <a:schemeClr val="dk1"/>
              </a:buClr>
              <a:buSzPts val="2800"/>
              <a:buChar char="•"/>
            </a:pPr>
            <a:r>
              <a:rPr lang="en-GB"/>
              <a:t>Insufficient funding (associated with higher than budget costs)</a:t>
            </a:r>
            <a:endParaRPr/>
          </a:p>
          <a:p>
            <a:pPr marL="228600" lvl="0" indent="-5080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cxnSp>
        <p:nvCxnSpPr>
          <p:cNvPr id="332" name="Google Shape;332;p42"/>
          <p:cNvCxnSpPr/>
          <p:nvPr/>
        </p:nvCxnSpPr>
        <p:spPr>
          <a:xfrm rot="10800000" flipH="1">
            <a:off x="5238206" y="2033451"/>
            <a:ext cx="783771" cy="2024743"/>
          </a:xfrm>
          <a:prstGeom prst="straightConnector1">
            <a:avLst/>
          </a:prstGeom>
          <a:noFill/>
          <a:ln w="57150" cap="flat" cmpd="sng">
            <a:solidFill>
              <a:schemeClr val="accent1"/>
            </a:solidFill>
            <a:prstDash val="solid"/>
            <a:miter lim="800000"/>
            <a:headEnd type="none" w="sm" len="sm"/>
            <a:tailEnd type="triangle" w="med" len="med"/>
          </a:ln>
        </p:spPr>
      </p:cxnSp>
      <p:pic>
        <p:nvPicPr>
          <p:cNvPr id="333" name="Google Shape;333;p42"/>
          <p:cNvPicPr preferRelativeResize="0"/>
          <p:nvPr/>
        </p:nvPicPr>
        <p:blipFill rotWithShape="1">
          <a:blip r:embed="rId3">
            <a:alphaModFix/>
          </a:blip>
          <a:srcRect/>
          <a:stretch/>
        </p:blipFill>
        <p:spPr>
          <a:xfrm>
            <a:off x="6131143" y="291736"/>
            <a:ext cx="5342400" cy="6418217"/>
          </a:xfrm>
          <a:prstGeom prst="rect">
            <a:avLst/>
          </a:prstGeom>
          <a:noFill/>
          <a:ln>
            <a:noFill/>
          </a:ln>
        </p:spPr>
      </p:pic>
      <p:cxnSp>
        <p:nvCxnSpPr>
          <p:cNvPr id="334" name="Google Shape;334;p42"/>
          <p:cNvCxnSpPr/>
          <p:nvPr/>
        </p:nvCxnSpPr>
        <p:spPr>
          <a:xfrm rot="10800000" flipH="1">
            <a:off x="3235235" y="5399314"/>
            <a:ext cx="2825623" cy="53272"/>
          </a:xfrm>
          <a:prstGeom prst="straightConnector1">
            <a:avLst/>
          </a:prstGeom>
          <a:noFill/>
          <a:ln w="57150" cap="flat" cmpd="sng">
            <a:solidFill>
              <a:schemeClr val="accent1"/>
            </a:solidFill>
            <a:prstDash val="solid"/>
            <a:miter lim="800000"/>
            <a:headEnd type="none" w="sm" len="sm"/>
            <a:tailEnd type="triangle" w="med" len="med"/>
          </a:ln>
        </p:spPr>
      </p:cxnSp>
      <p:sp>
        <p:nvSpPr>
          <p:cNvPr id="335" name="Google Shape;335;p42"/>
          <p:cNvSpPr txBox="1"/>
          <p:nvPr/>
        </p:nvSpPr>
        <p:spPr>
          <a:xfrm>
            <a:off x="275421" y="6238301"/>
            <a:ext cx="63346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MJ</a:t>
            </a:r>
            <a:endParaRPr sz="18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Google Shape;340;p43"/>
          <p:cNvPicPr preferRelativeResize="0"/>
          <p:nvPr/>
        </p:nvPicPr>
        <p:blipFill rotWithShape="1">
          <a:blip r:embed="rId3">
            <a:alphaModFix/>
          </a:blip>
          <a:srcRect/>
          <a:stretch/>
        </p:blipFill>
        <p:spPr>
          <a:xfrm>
            <a:off x="0" y="52562"/>
            <a:ext cx="12192000" cy="6858000"/>
          </a:xfrm>
          <a:prstGeom prst="rect">
            <a:avLst/>
          </a:prstGeom>
          <a:noFill/>
          <a:ln>
            <a:noFill/>
          </a:ln>
        </p:spPr>
      </p:pic>
      <p:sp>
        <p:nvSpPr>
          <p:cNvPr id="341" name="Google Shape;341;p43"/>
          <p:cNvSpPr txBox="1">
            <a:spLocks noGrp="1"/>
          </p:cNvSpPr>
          <p:nvPr>
            <p:ph type="ctrTitle"/>
          </p:nvPr>
        </p:nvSpPr>
        <p:spPr>
          <a:xfrm>
            <a:off x="1007165" y="2287762"/>
            <a:ext cx="9861556" cy="2387600"/>
          </a:xfrm>
          <a:prstGeom prst="rect">
            <a:avLst/>
          </a:prstGeom>
          <a:noFill/>
          <a:ln>
            <a:noFill/>
          </a:ln>
        </p:spPr>
        <p:txBody>
          <a:bodyPr spcFirstLastPara="1" wrap="square" lIns="91425" tIns="45700" rIns="91425" bIns="45700" anchor="b" anchorCtr="0">
            <a:normAutofit/>
          </a:bodyPr>
          <a:lstStyle/>
          <a:p>
            <a:pPr marL="0" lvl="0" indent="0" algn="r" rtl="0">
              <a:lnSpc>
                <a:spcPct val="90000"/>
              </a:lnSpc>
              <a:spcBef>
                <a:spcPts val="0"/>
              </a:spcBef>
              <a:spcAft>
                <a:spcPts val="0"/>
              </a:spcAft>
              <a:buClr>
                <a:schemeClr val="lt1"/>
              </a:buClr>
              <a:buSzPts val="6000"/>
              <a:buFont typeface="Century Gothic"/>
              <a:buNone/>
            </a:pPr>
            <a:r>
              <a:rPr lang="en-GB">
                <a:solidFill>
                  <a:schemeClr val="lt1"/>
                </a:solidFill>
                <a:latin typeface="Century Gothic"/>
                <a:ea typeface="Century Gothic"/>
                <a:cs typeface="Century Gothic"/>
                <a:sym typeface="Century Gothic"/>
              </a:rPr>
              <a:t>SMMR Programme</a:t>
            </a:r>
            <a:endParaRPr>
              <a:solidFill>
                <a:schemeClr val="lt1"/>
              </a:solidFill>
              <a:latin typeface="Century Gothic"/>
              <a:ea typeface="Century Gothic"/>
              <a:cs typeface="Century Gothic"/>
              <a:sym typeface="Century Gothic"/>
            </a:endParaRPr>
          </a:p>
        </p:txBody>
      </p:sp>
      <p:grpSp>
        <p:nvGrpSpPr>
          <p:cNvPr id="342" name="Google Shape;342;p43"/>
          <p:cNvGrpSpPr/>
          <p:nvPr/>
        </p:nvGrpSpPr>
        <p:grpSpPr>
          <a:xfrm>
            <a:off x="0" y="52562"/>
            <a:ext cx="4624218" cy="2110613"/>
            <a:chOff x="-32928" y="-185653"/>
            <a:chExt cx="4624218" cy="2110613"/>
          </a:xfrm>
        </p:grpSpPr>
        <p:pic>
          <p:nvPicPr>
            <p:cNvPr id="343" name="Google Shape;343;p43"/>
            <p:cNvPicPr preferRelativeResize="0"/>
            <p:nvPr/>
          </p:nvPicPr>
          <p:blipFill rotWithShape="1">
            <a:blip r:embed="rId4">
              <a:alphaModFix/>
            </a:blip>
            <a:srcRect/>
            <a:stretch/>
          </p:blipFill>
          <p:spPr>
            <a:xfrm>
              <a:off x="2077685" y="926711"/>
              <a:ext cx="2453625" cy="622116"/>
            </a:xfrm>
            <a:prstGeom prst="rect">
              <a:avLst/>
            </a:prstGeom>
            <a:noFill/>
            <a:ln>
              <a:noFill/>
            </a:ln>
          </p:spPr>
        </p:pic>
        <p:pic>
          <p:nvPicPr>
            <p:cNvPr id="344" name="Google Shape;344;p43"/>
            <p:cNvPicPr preferRelativeResize="0"/>
            <p:nvPr/>
          </p:nvPicPr>
          <p:blipFill rotWithShape="1">
            <a:blip r:embed="rId5">
              <a:alphaModFix/>
            </a:blip>
            <a:srcRect/>
            <a:stretch/>
          </p:blipFill>
          <p:spPr>
            <a:xfrm>
              <a:off x="2055428" y="193424"/>
              <a:ext cx="2535862" cy="676230"/>
            </a:xfrm>
            <a:prstGeom prst="rect">
              <a:avLst/>
            </a:prstGeom>
            <a:noFill/>
            <a:ln>
              <a:noFill/>
            </a:ln>
          </p:spPr>
        </p:pic>
        <p:pic>
          <p:nvPicPr>
            <p:cNvPr id="345" name="Google Shape;345;p43"/>
            <p:cNvPicPr preferRelativeResize="0"/>
            <p:nvPr/>
          </p:nvPicPr>
          <p:blipFill rotWithShape="1">
            <a:blip r:embed="rId6">
              <a:alphaModFix/>
            </a:blip>
            <a:srcRect/>
            <a:stretch/>
          </p:blipFill>
          <p:spPr>
            <a:xfrm>
              <a:off x="-32928" y="-185653"/>
              <a:ext cx="2110613" cy="2110613"/>
            </a:xfrm>
            <a:prstGeom prst="rect">
              <a:avLst/>
            </a:prstGeom>
            <a:noFill/>
            <a:ln>
              <a:noFill/>
            </a:ln>
          </p:spPr>
        </p:pic>
      </p:grpSp>
      <p:pic>
        <p:nvPicPr>
          <p:cNvPr id="346" name="Google Shape;346;p43"/>
          <p:cNvPicPr preferRelativeResize="0"/>
          <p:nvPr/>
        </p:nvPicPr>
        <p:blipFill rotWithShape="1">
          <a:blip r:embed="rId7">
            <a:alphaModFix/>
          </a:blip>
          <a:srcRect/>
          <a:stretch/>
        </p:blipFill>
        <p:spPr>
          <a:xfrm>
            <a:off x="791271" y="5259942"/>
            <a:ext cx="933450" cy="1190625"/>
          </a:xfrm>
          <a:prstGeom prst="rect">
            <a:avLst/>
          </a:prstGeom>
          <a:noFill/>
          <a:ln>
            <a:noFill/>
          </a:ln>
        </p:spPr>
      </p:pic>
      <p:pic>
        <p:nvPicPr>
          <p:cNvPr id="347" name="Google Shape;347;p43"/>
          <p:cNvPicPr preferRelativeResize="0"/>
          <p:nvPr/>
        </p:nvPicPr>
        <p:blipFill rotWithShape="1">
          <a:blip r:embed="rId8">
            <a:alphaModFix/>
          </a:blip>
          <a:srcRect/>
          <a:stretch/>
        </p:blipFill>
        <p:spPr>
          <a:xfrm>
            <a:off x="1858921" y="5253627"/>
            <a:ext cx="1142493" cy="1194960"/>
          </a:xfrm>
          <a:prstGeom prst="rect">
            <a:avLst/>
          </a:prstGeom>
          <a:noFill/>
          <a:ln>
            <a:noFill/>
          </a:ln>
        </p:spPr>
      </p:pic>
      <p:pic>
        <p:nvPicPr>
          <p:cNvPr id="348" name="Google Shape;348;p43"/>
          <p:cNvPicPr preferRelativeResize="0"/>
          <p:nvPr/>
        </p:nvPicPr>
        <p:blipFill rotWithShape="1">
          <a:blip r:embed="rId9">
            <a:alphaModFix/>
          </a:blip>
          <a:srcRect/>
          <a:stretch/>
        </p:blipFill>
        <p:spPr>
          <a:xfrm rot="5400000">
            <a:off x="3007270" y="5401022"/>
            <a:ext cx="1199480" cy="899610"/>
          </a:xfrm>
          <a:prstGeom prst="rect">
            <a:avLst/>
          </a:prstGeom>
          <a:noFill/>
          <a:ln>
            <a:noFill/>
          </a:ln>
        </p:spPr>
      </p:pic>
      <p:pic>
        <p:nvPicPr>
          <p:cNvPr id="349" name="Google Shape;349;p43" descr="A person with long hair&#10;&#10;Description automatically generated with low confidence"/>
          <p:cNvPicPr preferRelativeResize="0"/>
          <p:nvPr/>
        </p:nvPicPr>
        <p:blipFill rotWithShape="1">
          <a:blip r:embed="rId10">
            <a:alphaModFix/>
          </a:blip>
          <a:srcRect/>
          <a:stretch/>
        </p:blipFill>
        <p:spPr>
          <a:xfrm>
            <a:off x="4180558" y="5251088"/>
            <a:ext cx="815651" cy="1197500"/>
          </a:xfrm>
          <a:prstGeom prst="rect">
            <a:avLst/>
          </a:prstGeom>
          <a:noFill/>
          <a:ln>
            <a:noFill/>
          </a:ln>
        </p:spPr>
      </p:pic>
      <p:pic>
        <p:nvPicPr>
          <p:cNvPr id="350" name="Google Shape;350;p43"/>
          <p:cNvPicPr preferRelativeResize="0"/>
          <p:nvPr/>
        </p:nvPicPr>
        <p:blipFill rotWithShape="1">
          <a:blip r:embed="rId11">
            <a:alphaModFix/>
          </a:blip>
          <a:srcRect/>
          <a:stretch/>
        </p:blipFill>
        <p:spPr>
          <a:xfrm>
            <a:off x="5571403" y="-340354"/>
            <a:ext cx="5138552" cy="5138552"/>
          </a:xfrm>
          <a:prstGeom prst="rect">
            <a:avLst/>
          </a:prstGeom>
          <a:noFill/>
          <a:ln>
            <a:noFill/>
          </a:ln>
        </p:spPr>
      </p:pic>
      <p:pic>
        <p:nvPicPr>
          <p:cNvPr id="351" name="Google Shape;351;p43"/>
          <p:cNvPicPr preferRelativeResize="0"/>
          <p:nvPr/>
        </p:nvPicPr>
        <p:blipFill rotWithShape="1">
          <a:blip r:embed="rId12">
            <a:alphaModFix/>
          </a:blip>
          <a:srcRect/>
          <a:stretch/>
        </p:blipFill>
        <p:spPr>
          <a:xfrm>
            <a:off x="5119952" y="5246560"/>
            <a:ext cx="1142493" cy="119948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16"/>
          <p:cNvPicPr preferRelativeResize="0"/>
          <p:nvPr/>
        </p:nvPicPr>
        <p:blipFill rotWithShape="1">
          <a:blip r:embed="rId3">
            <a:alphaModFix/>
          </a:blip>
          <a:srcRect t="17291" b="45605"/>
          <a:stretch/>
        </p:blipFill>
        <p:spPr>
          <a:xfrm>
            <a:off x="3431715" y="451976"/>
            <a:ext cx="8484252" cy="1816419"/>
          </a:xfrm>
          <a:prstGeom prst="rect">
            <a:avLst/>
          </a:prstGeom>
          <a:noFill/>
          <a:ln>
            <a:noFill/>
          </a:ln>
        </p:spPr>
      </p:pic>
      <p:pic>
        <p:nvPicPr>
          <p:cNvPr id="124" name="Google Shape;124;p16"/>
          <p:cNvPicPr preferRelativeResize="0"/>
          <p:nvPr/>
        </p:nvPicPr>
        <p:blipFill rotWithShape="1">
          <a:blip r:embed="rId4">
            <a:alphaModFix/>
          </a:blip>
          <a:srcRect t="12139"/>
          <a:stretch/>
        </p:blipFill>
        <p:spPr>
          <a:xfrm>
            <a:off x="344983" y="2469687"/>
            <a:ext cx="6857351" cy="3767164"/>
          </a:xfrm>
          <a:prstGeom prst="rect">
            <a:avLst/>
          </a:prstGeom>
          <a:noFill/>
          <a:ln>
            <a:noFill/>
          </a:ln>
        </p:spPr>
      </p:pic>
      <p:sp>
        <p:nvSpPr>
          <p:cNvPr id="125" name="Google Shape;125;p16"/>
          <p:cNvSpPr txBox="1"/>
          <p:nvPr/>
        </p:nvSpPr>
        <p:spPr>
          <a:xfrm>
            <a:off x="7202334" y="2541292"/>
            <a:ext cx="4868641" cy="3785652"/>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1F3864"/>
              </a:buClr>
              <a:buSzPts val="2400"/>
              <a:buFont typeface="Arial"/>
              <a:buChar char="•"/>
            </a:pPr>
            <a:r>
              <a:rPr lang="en-GB" sz="2400">
                <a:solidFill>
                  <a:srgbClr val="1F3864"/>
                </a:solidFill>
                <a:latin typeface="Calibri"/>
                <a:ea typeface="Calibri"/>
                <a:cs typeface="Calibri"/>
                <a:sym typeface="Calibri"/>
              </a:rPr>
              <a:t>Six major projects funded ~£10m</a:t>
            </a:r>
            <a:endParaRPr/>
          </a:p>
          <a:p>
            <a:pPr marL="285750" marR="0" lvl="0" indent="-285750" algn="l" rtl="0">
              <a:spcBef>
                <a:spcPts val="0"/>
              </a:spcBef>
              <a:spcAft>
                <a:spcPts val="0"/>
              </a:spcAft>
              <a:buClr>
                <a:srgbClr val="1F3864"/>
              </a:buClr>
              <a:buSzPts val="2400"/>
              <a:buFont typeface="Arial"/>
              <a:buChar char="•"/>
            </a:pPr>
            <a:r>
              <a:rPr lang="en-GB" sz="2400">
                <a:solidFill>
                  <a:srgbClr val="1F3864"/>
                </a:solidFill>
                <a:latin typeface="Calibri"/>
                <a:ea typeface="Calibri"/>
                <a:cs typeface="Calibri"/>
                <a:sym typeface="Calibri"/>
              </a:rPr>
              <a:t>SMMR-Net launched and program of events </a:t>
            </a:r>
            <a:endParaRPr/>
          </a:p>
          <a:p>
            <a:pPr marL="285750" marR="0" lvl="0" indent="-285750" algn="l" rtl="0">
              <a:spcBef>
                <a:spcPts val="0"/>
              </a:spcBef>
              <a:spcAft>
                <a:spcPts val="0"/>
              </a:spcAft>
              <a:buClr>
                <a:srgbClr val="1F3864"/>
              </a:buClr>
              <a:buSzPts val="2400"/>
              <a:buFont typeface="Arial"/>
              <a:buChar char="•"/>
            </a:pPr>
            <a:r>
              <a:rPr lang="en-GB" sz="2400">
                <a:solidFill>
                  <a:srgbClr val="1F3864"/>
                </a:solidFill>
                <a:latin typeface="Calibri"/>
                <a:ea typeface="Calibri"/>
                <a:cs typeface="Calibri"/>
                <a:sym typeface="Calibri"/>
              </a:rPr>
              <a:t>Annual SMMR Conference – </a:t>
            </a:r>
            <a:endParaRPr/>
          </a:p>
          <a:p>
            <a:pPr marL="285750" marR="0" lvl="0" indent="-133350" algn="l" rtl="0">
              <a:spcBef>
                <a:spcPts val="0"/>
              </a:spcBef>
              <a:spcAft>
                <a:spcPts val="0"/>
              </a:spcAft>
              <a:buClr>
                <a:schemeClr val="dk1"/>
              </a:buClr>
              <a:buSzPts val="2400"/>
              <a:buFont typeface="Arial"/>
              <a:buNone/>
            </a:pPr>
            <a:endParaRPr sz="2400">
              <a:solidFill>
                <a:srgbClr val="1F3864"/>
              </a:solidFill>
              <a:latin typeface="Calibri"/>
              <a:ea typeface="Calibri"/>
              <a:cs typeface="Calibri"/>
              <a:sym typeface="Calibri"/>
            </a:endParaRPr>
          </a:p>
          <a:p>
            <a:pPr marL="285750" marR="0" lvl="0" indent="-285750" algn="l" rtl="0">
              <a:spcBef>
                <a:spcPts val="0"/>
              </a:spcBef>
              <a:spcAft>
                <a:spcPts val="0"/>
              </a:spcAft>
              <a:buClr>
                <a:srgbClr val="1F3864"/>
              </a:buClr>
              <a:buSzPts val="2400"/>
              <a:buFont typeface="Arial"/>
              <a:buChar char="•"/>
            </a:pPr>
            <a:r>
              <a:rPr lang="en-GB" sz="2400">
                <a:solidFill>
                  <a:srgbClr val="1F3864"/>
                </a:solidFill>
                <a:latin typeface="Calibri"/>
                <a:ea typeface="Calibri"/>
                <a:cs typeface="Calibri"/>
                <a:sym typeface="Calibri"/>
              </a:rPr>
              <a:t>2025- MASTS ASM 18-20</a:t>
            </a:r>
            <a:r>
              <a:rPr lang="en-GB" sz="2400" baseline="30000">
                <a:solidFill>
                  <a:srgbClr val="1F3864"/>
                </a:solidFill>
                <a:latin typeface="Calibri"/>
                <a:ea typeface="Calibri"/>
                <a:cs typeface="Calibri"/>
                <a:sym typeface="Calibri"/>
              </a:rPr>
              <a:t>th</a:t>
            </a:r>
            <a:r>
              <a:rPr lang="en-GB" sz="2400">
                <a:solidFill>
                  <a:srgbClr val="1F3864"/>
                </a:solidFill>
                <a:latin typeface="Calibri"/>
                <a:ea typeface="Calibri"/>
                <a:cs typeface="Calibri"/>
                <a:sym typeface="Calibri"/>
              </a:rPr>
              <a:t> Nov</a:t>
            </a:r>
            <a:endParaRPr/>
          </a:p>
          <a:p>
            <a:pPr marL="285750" marR="0" lvl="0" indent="-133350" algn="l" rtl="0">
              <a:spcBef>
                <a:spcPts val="0"/>
              </a:spcBef>
              <a:spcAft>
                <a:spcPts val="0"/>
              </a:spcAft>
              <a:buClr>
                <a:schemeClr val="dk1"/>
              </a:buClr>
              <a:buSzPts val="2400"/>
              <a:buFont typeface="Arial"/>
              <a:buNone/>
            </a:pPr>
            <a:endParaRPr sz="2400">
              <a:solidFill>
                <a:srgbClr val="1F3864"/>
              </a:solidFill>
              <a:latin typeface="Calibri"/>
              <a:ea typeface="Calibri"/>
              <a:cs typeface="Calibri"/>
              <a:sym typeface="Calibri"/>
            </a:endParaRPr>
          </a:p>
          <a:p>
            <a:pPr marL="285750" marR="0" lvl="0" indent="-285750" algn="l" rtl="0">
              <a:spcBef>
                <a:spcPts val="0"/>
              </a:spcBef>
              <a:spcAft>
                <a:spcPts val="0"/>
              </a:spcAft>
              <a:buClr>
                <a:srgbClr val="1F3864"/>
              </a:buClr>
              <a:buSzPts val="2400"/>
              <a:buFont typeface="Arial"/>
              <a:buChar char="•"/>
            </a:pPr>
            <a:r>
              <a:rPr lang="en-GB" sz="2400">
                <a:solidFill>
                  <a:srgbClr val="1F3864"/>
                </a:solidFill>
                <a:latin typeface="Calibri"/>
                <a:ea typeface="Calibri"/>
                <a:cs typeface="Calibri"/>
                <a:sym typeface="Calibri"/>
              </a:rPr>
              <a:t>Good engagement from MS Policy Stakeholders</a:t>
            </a:r>
            <a:endParaRPr/>
          </a:p>
          <a:p>
            <a:pPr marL="285750" marR="0" lvl="0" indent="-285750" algn="l" rtl="0">
              <a:spcBef>
                <a:spcPts val="0"/>
              </a:spcBef>
              <a:spcAft>
                <a:spcPts val="0"/>
              </a:spcAft>
              <a:buClr>
                <a:srgbClr val="1F3864"/>
              </a:buClr>
              <a:buSzPts val="2400"/>
              <a:buFont typeface="Arial"/>
              <a:buChar char="•"/>
            </a:pPr>
            <a:r>
              <a:rPr lang="en-GB" sz="2400">
                <a:solidFill>
                  <a:srgbClr val="1F3864"/>
                </a:solidFill>
                <a:latin typeface="Calibri"/>
                <a:ea typeface="Calibri"/>
                <a:cs typeface="Calibri"/>
                <a:sym typeface="Calibri"/>
              </a:rPr>
              <a:t>Second tranche – “delivery” phase</a:t>
            </a:r>
            <a:endParaRPr sz="2400">
              <a:solidFill>
                <a:srgbClr val="1F3864"/>
              </a:solidFill>
              <a:latin typeface="Calibri"/>
              <a:ea typeface="Calibri"/>
              <a:cs typeface="Calibri"/>
              <a:sym typeface="Calibri"/>
            </a:endParaRPr>
          </a:p>
        </p:txBody>
      </p:sp>
      <p:pic>
        <p:nvPicPr>
          <p:cNvPr id="126" name="Google Shape;126;p16"/>
          <p:cNvPicPr preferRelativeResize="0"/>
          <p:nvPr/>
        </p:nvPicPr>
        <p:blipFill rotWithShape="1">
          <a:blip r:embed="rId5">
            <a:alphaModFix/>
          </a:blip>
          <a:srcRect/>
          <a:stretch/>
        </p:blipFill>
        <p:spPr>
          <a:xfrm>
            <a:off x="1102554" y="451976"/>
            <a:ext cx="2329161" cy="181641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17"/>
          <p:cNvPicPr preferRelativeResize="0"/>
          <p:nvPr/>
        </p:nvPicPr>
        <p:blipFill rotWithShape="1">
          <a:blip r:embed="rId3">
            <a:alphaModFix/>
          </a:blip>
          <a:srcRect/>
          <a:stretch/>
        </p:blipFill>
        <p:spPr>
          <a:xfrm>
            <a:off x="97074" y="15876"/>
            <a:ext cx="12192000" cy="6858000"/>
          </a:xfrm>
          <a:prstGeom prst="rect">
            <a:avLst/>
          </a:prstGeom>
          <a:noFill/>
          <a:ln>
            <a:noFill/>
          </a:ln>
        </p:spPr>
      </p:pic>
      <p:grpSp>
        <p:nvGrpSpPr>
          <p:cNvPr id="132" name="Google Shape;132;p17"/>
          <p:cNvGrpSpPr/>
          <p:nvPr/>
        </p:nvGrpSpPr>
        <p:grpSpPr>
          <a:xfrm>
            <a:off x="0" y="52562"/>
            <a:ext cx="4624218" cy="2110613"/>
            <a:chOff x="-32928" y="-185653"/>
            <a:chExt cx="4624218" cy="2110613"/>
          </a:xfrm>
        </p:grpSpPr>
        <p:pic>
          <p:nvPicPr>
            <p:cNvPr id="133" name="Google Shape;133;p17"/>
            <p:cNvPicPr preferRelativeResize="0"/>
            <p:nvPr/>
          </p:nvPicPr>
          <p:blipFill rotWithShape="1">
            <a:blip r:embed="rId4">
              <a:alphaModFix/>
            </a:blip>
            <a:srcRect/>
            <a:stretch/>
          </p:blipFill>
          <p:spPr>
            <a:xfrm>
              <a:off x="2077685" y="926711"/>
              <a:ext cx="2453625" cy="622116"/>
            </a:xfrm>
            <a:prstGeom prst="rect">
              <a:avLst/>
            </a:prstGeom>
            <a:noFill/>
            <a:ln>
              <a:noFill/>
            </a:ln>
          </p:spPr>
        </p:pic>
        <p:pic>
          <p:nvPicPr>
            <p:cNvPr id="134" name="Google Shape;134;p17"/>
            <p:cNvPicPr preferRelativeResize="0"/>
            <p:nvPr/>
          </p:nvPicPr>
          <p:blipFill rotWithShape="1">
            <a:blip r:embed="rId5">
              <a:alphaModFix/>
            </a:blip>
            <a:srcRect/>
            <a:stretch/>
          </p:blipFill>
          <p:spPr>
            <a:xfrm>
              <a:off x="2055428" y="193424"/>
              <a:ext cx="2535862" cy="676230"/>
            </a:xfrm>
            <a:prstGeom prst="rect">
              <a:avLst/>
            </a:prstGeom>
            <a:noFill/>
            <a:ln>
              <a:noFill/>
            </a:ln>
          </p:spPr>
        </p:pic>
        <p:pic>
          <p:nvPicPr>
            <p:cNvPr id="135" name="Google Shape;135;p17"/>
            <p:cNvPicPr preferRelativeResize="0"/>
            <p:nvPr/>
          </p:nvPicPr>
          <p:blipFill rotWithShape="1">
            <a:blip r:embed="rId6">
              <a:alphaModFix/>
            </a:blip>
            <a:srcRect/>
            <a:stretch/>
          </p:blipFill>
          <p:spPr>
            <a:xfrm>
              <a:off x="-32928" y="-185653"/>
              <a:ext cx="2110613" cy="2110613"/>
            </a:xfrm>
            <a:prstGeom prst="rect">
              <a:avLst/>
            </a:prstGeom>
            <a:noFill/>
            <a:ln>
              <a:noFill/>
            </a:ln>
          </p:spPr>
        </p:pic>
      </p:grpSp>
      <p:sp>
        <p:nvSpPr>
          <p:cNvPr id="136" name="Google Shape;136;p17"/>
          <p:cNvSpPr txBox="1"/>
          <p:nvPr/>
        </p:nvSpPr>
        <p:spPr>
          <a:xfrm>
            <a:off x="416960" y="2062670"/>
            <a:ext cx="10515600" cy="1325563"/>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chemeClr val="lt1"/>
              </a:buClr>
              <a:buSzPts val="6000"/>
              <a:buFont typeface="Calibri"/>
              <a:buNone/>
            </a:pPr>
            <a:r>
              <a:rPr lang="en-GB" sz="6000">
                <a:solidFill>
                  <a:schemeClr val="lt1"/>
                </a:solidFill>
                <a:latin typeface="Calibri"/>
                <a:ea typeface="Calibri"/>
                <a:cs typeface="Calibri"/>
                <a:sym typeface="Calibri"/>
              </a:rPr>
              <a:t>SMMR-Net</a:t>
            </a:r>
            <a:endParaRPr sz="6000">
              <a:solidFill>
                <a:schemeClr val="lt1"/>
              </a:solidFill>
              <a:latin typeface="Calibri"/>
              <a:ea typeface="Calibri"/>
              <a:cs typeface="Calibri"/>
              <a:sym typeface="Calibri"/>
            </a:endParaRPr>
          </a:p>
        </p:txBody>
      </p:sp>
      <p:pic>
        <p:nvPicPr>
          <p:cNvPr id="137" name="Google Shape;137;p17" descr="Diagram, text&#10;&#10;Description automatically generated with medium confidence"/>
          <p:cNvPicPr preferRelativeResize="0"/>
          <p:nvPr/>
        </p:nvPicPr>
        <p:blipFill rotWithShape="1">
          <a:blip r:embed="rId7">
            <a:alphaModFix/>
          </a:blip>
          <a:srcRect/>
          <a:stretch/>
        </p:blipFill>
        <p:spPr>
          <a:xfrm>
            <a:off x="7821910" y="140665"/>
            <a:ext cx="4649075" cy="6576670"/>
          </a:xfrm>
          <a:prstGeom prst="rect">
            <a:avLst/>
          </a:prstGeom>
          <a:noFill/>
          <a:ln>
            <a:noFill/>
          </a:ln>
        </p:spPr>
      </p:pic>
      <p:sp>
        <p:nvSpPr>
          <p:cNvPr id="138" name="Google Shape;138;p17"/>
          <p:cNvSpPr txBox="1"/>
          <p:nvPr/>
        </p:nvSpPr>
        <p:spPr>
          <a:xfrm>
            <a:off x="513909" y="3395065"/>
            <a:ext cx="8904705" cy="31700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lt1"/>
                </a:solidFill>
                <a:latin typeface="Calibri"/>
                <a:ea typeface="Calibri"/>
                <a:cs typeface="Calibri"/>
                <a:sym typeface="Calibri"/>
              </a:rPr>
              <a:t>Gaining momentum as focus for wider SMMR </a:t>
            </a:r>
            <a:endParaRPr/>
          </a:p>
          <a:p>
            <a:pPr marL="0" marR="0" lvl="0" indent="0" algn="l" rtl="0">
              <a:spcBef>
                <a:spcPts val="0"/>
              </a:spcBef>
              <a:spcAft>
                <a:spcPts val="0"/>
              </a:spcAft>
              <a:buNone/>
            </a:pPr>
            <a:r>
              <a:rPr lang="en-GB" sz="2400">
                <a:solidFill>
                  <a:schemeClr val="lt1"/>
                </a:solidFill>
                <a:latin typeface="Calibri"/>
                <a:ea typeface="Calibri"/>
                <a:cs typeface="Calibri"/>
                <a:sym typeface="Calibri"/>
              </a:rPr>
              <a:t>community engagement</a:t>
            </a:r>
            <a:endParaRPr/>
          </a:p>
          <a:p>
            <a:pPr marL="0" marR="0" lvl="0" indent="0" algn="l" rtl="0">
              <a:spcBef>
                <a:spcPts val="0"/>
              </a:spcBef>
              <a:spcAft>
                <a:spcPts val="0"/>
              </a:spcAft>
              <a:buNone/>
            </a:pPr>
            <a:r>
              <a:rPr lang="en-GB" sz="2400">
                <a:solidFill>
                  <a:schemeClr val="lt1"/>
                </a:solidFill>
                <a:latin typeface="Calibri"/>
                <a:ea typeface="Calibri"/>
                <a:cs typeface="Calibri"/>
                <a:sym typeface="Calibri"/>
              </a:rPr>
              <a:t>Ringfenced budget of £200k to support </a:t>
            </a:r>
            <a:endParaRPr/>
          </a:p>
          <a:p>
            <a:pPr marL="0" marR="0" lvl="0" indent="0" algn="l" rtl="0">
              <a:spcBef>
                <a:spcPts val="0"/>
              </a:spcBef>
              <a:spcAft>
                <a:spcPts val="0"/>
              </a:spcAft>
              <a:buNone/>
            </a:pPr>
            <a:r>
              <a:rPr lang="en-GB" sz="2400">
                <a:solidFill>
                  <a:schemeClr val="lt1"/>
                </a:solidFill>
                <a:latin typeface="Calibri"/>
                <a:ea typeface="Calibri"/>
                <a:cs typeface="Calibri"/>
                <a:sym typeface="Calibri"/>
              </a:rPr>
              <a:t>SMMR Net development</a:t>
            </a:r>
            <a:br>
              <a:rPr lang="en-GB" sz="2400">
                <a:solidFill>
                  <a:schemeClr val="lt1"/>
                </a:solidFill>
                <a:latin typeface="Calibri"/>
                <a:ea typeface="Calibri"/>
                <a:cs typeface="Calibri"/>
                <a:sym typeface="Calibri"/>
              </a:rPr>
            </a:br>
            <a:endParaRPr sz="2400">
              <a:solidFill>
                <a:schemeClr val="lt1"/>
              </a:solidFill>
              <a:latin typeface="Calibri"/>
              <a:ea typeface="Calibri"/>
              <a:cs typeface="Calibri"/>
              <a:sym typeface="Calibri"/>
            </a:endParaRPr>
          </a:p>
          <a:p>
            <a:pPr marL="457200" marR="0" lvl="1" indent="0" algn="l" rtl="0">
              <a:spcBef>
                <a:spcPts val="0"/>
              </a:spcBef>
              <a:spcAft>
                <a:spcPts val="0"/>
              </a:spcAft>
              <a:buClr>
                <a:schemeClr val="lt1"/>
              </a:buClr>
              <a:buSzPts val="2000"/>
              <a:buFont typeface="Calibri"/>
              <a:buNone/>
            </a:pPr>
            <a:r>
              <a:rPr lang="en-GB" sz="2000" b="0" i="0" u="none" strike="noStrike" cap="none">
                <a:solidFill>
                  <a:schemeClr val="lt1"/>
                </a:solidFill>
                <a:latin typeface="Calibri"/>
                <a:ea typeface="Calibri"/>
                <a:cs typeface="Calibri"/>
                <a:sym typeface="Calibri"/>
              </a:rPr>
              <a:t>Three strands – </a:t>
            </a:r>
            <a:endParaRPr/>
          </a:p>
          <a:p>
            <a:pPr marL="457200" marR="0" lvl="1" indent="0" algn="l" rtl="0">
              <a:spcBef>
                <a:spcPts val="0"/>
              </a:spcBef>
              <a:spcAft>
                <a:spcPts val="0"/>
              </a:spcAft>
              <a:buNone/>
            </a:pPr>
            <a:r>
              <a:rPr lang="en-GB" sz="2000" b="0" i="0" u="none" strike="noStrike" cap="none">
                <a:solidFill>
                  <a:schemeClr val="lt1"/>
                </a:solidFill>
                <a:latin typeface="Calibri"/>
                <a:ea typeface="Calibri"/>
                <a:cs typeface="Calibri"/>
                <a:sym typeface="Calibri"/>
              </a:rPr>
              <a:t>Establishing a networking platform through the SMMR website</a:t>
            </a:r>
            <a:endParaRPr/>
          </a:p>
          <a:p>
            <a:pPr marL="457200" marR="0" lvl="1" indent="0" algn="l" rtl="0">
              <a:spcBef>
                <a:spcPts val="0"/>
              </a:spcBef>
              <a:spcAft>
                <a:spcPts val="0"/>
              </a:spcAft>
              <a:buNone/>
            </a:pPr>
            <a:r>
              <a:rPr lang="en-GB" sz="2000" b="0" i="0" u="none" strike="noStrike" cap="none">
                <a:solidFill>
                  <a:schemeClr val="lt1"/>
                </a:solidFill>
                <a:latin typeface="Calibri"/>
                <a:ea typeface="Calibri"/>
                <a:cs typeface="Calibri"/>
                <a:sym typeface="Calibri"/>
              </a:rPr>
              <a:t>Interdisciplinary/transdisciplinary training and development</a:t>
            </a:r>
            <a:endParaRPr/>
          </a:p>
          <a:p>
            <a:pPr marL="457200" marR="0" lvl="1" indent="0" algn="l" rtl="0">
              <a:spcBef>
                <a:spcPts val="0"/>
              </a:spcBef>
              <a:spcAft>
                <a:spcPts val="0"/>
              </a:spcAft>
              <a:buNone/>
            </a:pPr>
            <a:r>
              <a:rPr lang="en-GB" sz="2000" b="0" i="0" u="none" strike="noStrike" cap="none">
                <a:solidFill>
                  <a:schemeClr val="lt1"/>
                </a:solidFill>
                <a:latin typeface="Calibri"/>
                <a:ea typeface="Calibri"/>
                <a:cs typeface="Calibri"/>
                <a:sym typeface="Calibri"/>
              </a:rPr>
              <a:t>Mobility – especially for ECRs</a:t>
            </a:r>
            <a:endParaRPr sz="2400" b="0" i="0" u="none" strike="noStrike" cap="none">
              <a:solidFill>
                <a:schemeClr val="lt1"/>
              </a:solidFill>
              <a:latin typeface="Calibri"/>
              <a:ea typeface="Calibri"/>
              <a:cs typeface="Calibri"/>
              <a:sym typeface="Calibri"/>
            </a:endParaRPr>
          </a:p>
        </p:txBody>
      </p:sp>
      <p:pic>
        <p:nvPicPr>
          <p:cNvPr id="139" name="Google Shape;139;p17" descr="A person with long hair&#10;&#10;Description automatically generated with low confidence"/>
          <p:cNvPicPr preferRelativeResize="0"/>
          <p:nvPr/>
        </p:nvPicPr>
        <p:blipFill rotWithShape="1">
          <a:blip r:embed="rId8">
            <a:alphaModFix/>
          </a:blip>
          <a:srcRect/>
          <a:stretch/>
        </p:blipFill>
        <p:spPr>
          <a:xfrm>
            <a:off x="5870715" y="431639"/>
            <a:ext cx="1189362" cy="17461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18"/>
          <p:cNvPicPr preferRelativeResize="0"/>
          <p:nvPr/>
        </p:nvPicPr>
        <p:blipFill rotWithShape="1">
          <a:blip r:embed="rId3">
            <a:alphaModFix/>
          </a:blip>
          <a:srcRect/>
          <a:stretch/>
        </p:blipFill>
        <p:spPr>
          <a:xfrm>
            <a:off x="0" y="52562"/>
            <a:ext cx="12192000" cy="6858000"/>
          </a:xfrm>
          <a:prstGeom prst="rect">
            <a:avLst/>
          </a:prstGeom>
          <a:noFill/>
          <a:ln>
            <a:noFill/>
          </a:ln>
        </p:spPr>
      </p:pic>
      <p:grpSp>
        <p:nvGrpSpPr>
          <p:cNvPr id="145" name="Google Shape;145;p18"/>
          <p:cNvGrpSpPr/>
          <p:nvPr/>
        </p:nvGrpSpPr>
        <p:grpSpPr>
          <a:xfrm>
            <a:off x="0" y="52562"/>
            <a:ext cx="4624218" cy="2110613"/>
            <a:chOff x="-32928" y="-185653"/>
            <a:chExt cx="4624218" cy="2110613"/>
          </a:xfrm>
        </p:grpSpPr>
        <p:pic>
          <p:nvPicPr>
            <p:cNvPr id="146" name="Google Shape;146;p18"/>
            <p:cNvPicPr preferRelativeResize="0"/>
            <p:nvPr/>
          </p:nvPicPr>
          <p:blipFill rotWithShape="1">
            <a:blip r:embed="rId4">
              <a:alphaModFix/>
            </a:blip>
            <a:srcRect/>
            <a:stretch/>
          </p:blipFill>
          <p:spPr>
            <a:xfrm>
              <a:off x="2077685" y="926711"/>
              <a:ext cx="2453625" cy="622116"/>
            </a:xfrm>
            <a:prstGeom prst="rect">
              <a:avLst/>
            </a:prstGeom>
            <a:noFill/>
            <a:ln>
              <a:noFill/>
            </a:ln>
          </p:spPr>
        </p:pic>
        <p:pic>
          <p:nvPicPr>
            <p:cNvPr id="147" name="Google Shape;147;p18"/>
            <p:cNvPicPr preferRelativeResize="0"/>
            <p:nvPr/>
          </p:nvPicPr>
          <p:blipFill rotWithShape="1">
            <a:blip r:embed="rId5">
              <a:alphaModFix/>
            </a:blip>
            <a:srcRect/>
            <a:stretch/>
          </p:blipFill>
          <p:spPr>
            <a:xfrm>
              <a:off x="2055428" y="193424"/>
              <a:ext cx="2535862" cy="676230"/>
            </a:xfrm>
            <a:prstGeom prst="rect">
              <a:avLst/>
            </a:prstGeom>
            <a:noFill/>
            <a:ln>
              <a:noFill/>
            </a:ln>
          </p:spPr>
        </p:pic>
        <p:pic>
          <p:nvPicPr>
            <p:cNvPr id="148" name="Google Shape;148;p18"/>
            <p:cNvPicPr preferRelativeResize="0"/>
            <p:nvPr/>
          </p:nvPicPr>
          <p:blipFill rotWithShape="1">
            <a:blip r:embed="rId6">
              <a:alphaModFix/>
            </a:blip>
            <a:srcRect/>
            <a:stretch/>
          </p:blipFill>
          <p:spPr>
            <a:xfrm>
              <a:off x="-32928" y="-185653"/>
              <a:ext cx="2110613" cy="2110613"/>
            </a:xfrm>
            <a:prstGeom prst="rect">
              <a:avLst/>
            </a:prstGeom>
            <a:noFill/>
            <a:ln>
              <a:noFill/>
            </a:ln>
          </p:spPr>
        </p:pic>
      </p:grpSp>
      <p:sp>
        <p:nvSpPr>
          <p:cNvPr id="149" name="Google Shape;149;p18"/>
          <p:cNvSpPr txBox="1"/>
          <p:nvPr/>
        </p:nvSpPr>
        <p:spPr>
          <a:xfrm>
            <a:off x="402719" y="1288945"/>
            <a:ext cx="337127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rgbClr val="0070C0"/>
                </a:solidFill>
                <a:latin typeface="Calibri"/>
                <a:ea typeface="Calibri"/>
                <a:cs typeface="Calibri"/>
                <a:sym typeface="Calibri"/>
              </a:rPr>
              <a:t>Upcoming SMMR 2023 Events </a:t>
            </a:r>
            <a:endParaRPr/>
          </a:p>
        </p:txBody>
      </p:sp>
      <p:sp>
        <p:nvSpPr>
          <p:cNvPr id="150" name="Google Shape;150;p18"/>
          <p:cNvSpPr txBox="1"/>
          <p:nvPr/>
        </p:nvSpPr>
        <p:spPr>
          <a:xfrm>
            <a:off x="346698" y="3189174"/>
            <a:ext cx="554677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lt1"/>
                </a:solidFill>
                <a:latin typeface="Calibri"/>
                <a:ea typeface="Calibri"/>
                <a:cs typeface="Calibri"/>
                <a:sym typeface="Calibri"/>
              </a:rPr>
              <a:t>SMMR-NET Events</a:t>
            </a:r>
            <a:endParaRPr/>
          </a:p>
        </p:txBody>
      </p:sp>
      <p:pic>
        <p:nvPicPr>
          <p:cNvPr id="151" name="Google Shape;151;p18" descr="Graphical user interface&#10;&#10;Description automatically generated"/>
          <p:cNvPicPr preferRelativeResize="0"/>
          <p:nvPr/>
        </p:nvPicPr>
        <p:blipFill rotWithShape="1">
          <a:blip r:embed="rId7">
            <a:alphaModFix/>
          </a:blip>
          <a:srcRect/>
          <a:stretch/>
        </p:blipFill>
        <p:spPr>
          <a:xfrm>
            <a:off x="6096000" y="58740"/>
            <a:ext cx="5622551"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5"/>
        <p:cNvGrpSpPr/>
        <p:nvPr/>
      </p:nvGrpSpPr>
      <p:grpSpPr>
        <a:xfrm>
          <a:off x="0" y="0"/>
          <a:ext cx="0" cy="0"/>
          <a:chOff x="0" y="0"/>
          <a:chExt cx="0" cy="0"/>
        </a:xfrm>
      </p:grpSpPr>
      <p:pic>
        <p:nvPicPr>
          <p:cNvPr id="156" name="Google Shape;156;p19" descr="A group of people sitting in a room&#10;&#10;Description automatically generated"/>
          <p:cNvPicPr preferRelativeResize="0"/>
          <p:nvPr/>
        </p:nvPicPr>
        <p:blipFill rotWithShape="1">
          <a:blip r:embed="rId3">
            <a:alphaModFix/>
          </a:blip>
          <a:srcRect t="37755" r="-2" b="4282"/>
          <a:stretch/>
        </p:blipFill>
        <p:spPr>
          <a:xfrm>
            <a:off x="4493436" y="243"/>
            <a:ext cx="7698564" cy="3346705"/>
          </a:xfrm>
          <a:custGeom>
            <a:avLst/>
            <a:gdLst/>
            <a:ahLst/>
            <a:cxnLst/>
            <a:rect l="l" t="t" r="r" b="b"/>
            <a:pathLst>
              <a:path w="7698564" h="3346705" extrusionOk="0">
                <a:moveTo>
                  <a:pt x="1549963" y="0"/>
                </a:moveTo>
                <a:lnTo>
                  <a:pt x="1555540" y="0"/>
                </a:lnTo>
                <a:lnTo>
                  <a:pt x="2621768" y="0"/>
                </a:lnTo>
                <a:lnTo>
                  <a:pt x="6451640" y="0"/>
                </a:lnTo>
                <a:lnTo>
                  <a:pt x="6451640" y="479"/>
                </a:lnTo>
                <a:lnTo>
                  <a:pt x="7698564" y="479"/>
                </a:lnTo>
                <a:lnTo>
                  <a:pt x="7698564" y="3346705"/>
                </a:lnTo>
                <a:lnTo>
                  <a:pt x="0" y="3346705"/>
                </a:lnTo>
                <a:close/>
              </a:path>
            </a:pathLst>
          </a:custGeom>
          <a:noFill/>
          <a:ln>
            <a:noFill/>
          </a:ln>
        </p:spPr>
      </p:pic>
      <p:pic>
        <p:nvPicPr>
          <p:cNvPr id="157" name="Google Shape;157;p19" descr="A table with name tags on it&#10;&#10;Description automatically generated"/>
          <p:cNvPicPr preferRelativeResize="0"/>
          <p:nvPr/>
        </p:nvPicPr>
        <p:blipFill rotWithShape="1">
          <a:blip r:embed="rId4">
            <a:alphaModFix/>
          </a:blip>
          <a:srcRect t="22583" r="-3" b="1263"/>
          <a:stretch/>
        </p:blipFill>
        <p:spPr>
          <a:xfrm>
            <a:off x="20" y="10"/>
            <a:ext cx="5859777" cy="3346695"/>
          </a:xfrm>
          <a:custGeom>
            <a:avLst/>
            <a:gdLst/>
            <a:ahLst/>
            <a:cxnLst/>
            <a:rect l="l" t="t" r="r" b="b"/>
            <a:pathLst>
              <a:path w="5859797" h="3346705" extrusionOk="0">
                <a:moveTo>
                  <a:pt x="0" y="0"/>
                </a:moveTo>
                <a:lnTo>
                  <a:pt x="5859797" y="0"/>
                </a:lnTo>
                <a:lnTo>
                  <a:pt x="4309834" y="3346705"/>
                </a:lnTo>
                <a:lnTo>
                  <a:pt x="4304257" y="3346705"/>
                </a:lnTo>
                <a:lnTo>
                  <a:pt x="3238029" y="3346705"/>
                </a:lnTo>
                <a:lnTo>
                  <a:pt x="0" y="3346705"/>
                </a:lnTo>
                <a:close/>
              </a:path>
            </a:pathLst>
          </a:custGeom>
          <a:noFill/>
          <a:ln>
            <a:noFill/>
          </a:ln>
        </p:spPr>
      </p:pic>
      <p:pic>
        <p:nvPicPr>
          <p:cNvPr id="158" name="Google Shape;158;p19" descr="A group of people sitting in chairs&#10;&#10;Description automatically generated"/>
          <p:cNvPicPr preferRelativeResize="0"/>
          <p:nvPr/>
        </p:nvPicPr>
        <p:blipFill rotWithShape="1">
          <a:blip r:embed="rId5">
            <a:alphaModFix/>
          </a:blip>
          <a:srcRect t="14897" r="2" b="8719"/>
          <a:stretch/>
        </p:blipFill>
        <p:spPr>
          <a:xfrm>
            <a:off x="6350089" y="3511295"/>
            <a:ext cx="5841911" cy="3346705"/>
          </a:xfrm>
          <a:custGeom>
            <a:avLst/>
            <a:gdLst/>
            <a:ahLst/>
            <a:cxnLst/>
            <a:rect l="l" t="t" r="r" b="b"/>
            <a:pathLst>
              <a:path w="5841911" h="3346705" extrusionOk="0">
                <a:moveTo>
                  <a:pt x="1549963" y="0"/>
                </a:moveTo>
                <a:lnTo>
                  <a:pt x="1555540" y="0"/>
                </a:lnTo>
                <a:lnTo>
                  <a:pt x="2621768" y="0"/>
                </a:lnTo>
                <a:lnTo>
                  <a:pt x="5841911" y="0"/>
                </a:lnTo>
                <a:lnTo>
                  <a:pt x="5841911" y="3346705"/>
                </a:lnTo>
                <a:lnTo>
                  <a:pt x="0" y="3346705"/>
                </a:lnTo>
                <a:close/>
              </a:path>
            </a:pathLst>
          </a:custGeom>
          <a:noFill/>
          <a:ln>
            <a:noFill/>
          </a:ln>
        </p:spPr>
      </p:pic>
      <p:pic>
        <p:nvPicPr>
          <p:cNvPr id="159" name="Google Shape;159;p19" descr="A building with glass windows&#10;&#10;Description automatically generated"/>
          <p:cNvPicPr preferRelativeResize="0"/>
          <p:nvPr/>
        </p:nvPicPr>
        <p:blipFill rotWithShape="1">
          <a:blip r:embed="rId6">
            <a:alphaModFix/>
          </a:blip>
          <a:srcRect t="14332" r="-2" b="27703"/>
          <a:stretch/>
        </p:blipFill>
        <p:spPr>
          <a:xfrm>
            <a:off x="20" y="3511295"/>
            <a:ext cx="7698544" cy="3346705"/>
          </a:xfrm>
          <a:custGeom>
            <a:avLst/>
            <a:gdLst/>
            <a:ahLst/>
            <a:cxnLst/>
            <a:rect l="l" t="t" r="r" b="b"/>
            <a:pathLst>
              <a:path w="7698564" h="3346705" extrusionOk="0">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20"/>
          <p:cNvPicPr preferRelativeResize="0"/>
          <p:nvPr/>
        </p:nvPicPr>
        <p:blipFill rotWithShape="1">
          <a:blip r:embed="rId3">
            <a:alphaModFix/>
          </a:blip>
          <a:srcRect t="12139"/>
          <a:stretch/>
        </p:blipFill>
        <p:spPr>
          <a:xfrm>
            <a:off x="859281" y="435647"/>
            <a:ext cx="10473438" cy="575370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69" name="Google Shape;169;p21"/>
          <p:cNvPicPr preferRelativeResize="0"/>
          <p:nvPr/>
        </p:nvPicPr>
        <p:blipFill rotWithShape="1">
          <a:blip r:embed="rId3">
            <a:alphaModFix/>
          </a:blip>
          <a:srcRect t="12139"/>
          <a:stretch/>
        </p:blipFill>
        <p:spPr>
          <a:xfrm>
            <a:off x="859281" y="435647"/>
            <a:ext cx="10473438" cy="5753703"/>
          </a:xfrm>
          <a:prstGeom prst="rect">
            <a:avLst/>
          </a:prstGeom>
          <a:noFill/>
          <a:ln>
            <a:noFill/>
          </a:ln>
        </p:spPr>
      </p:pic>
      <p:pic>
        <p:nvPicPr>
          <p:cNvPr id="170" name="Google Shape;170;p21" descr="A person standing on a beach&#10;&#10;AI-generated content may be incorrect."/>
          <p:cNvPicPr preferRelativeResize="0"/>
          <p:nvPr/>
        </p:nvPicPr>
        <p:blipFill rotWithShape="1">
          <a:blip r:embed="rId4">
            <a:alphaModFix/>
          </a:blip>
          <a:srcRect/>
          <a:stretch/>
        </p:blipFill>
        <p:spPr>
          <a:xfrm>
            <a:off x="4719671" y="523096"/>
            <a:ext cx="2627372" cy="2617888"/>
          </a:xfrm>
          <a:prstGeom prst="rect">
            <a:avLst/>
          </a:prstGeom>
          <a:noFill/>
          <a:ln>
            <a:noFill/>
          </a:ln>
        </p:spPr>
      </p:pic>
      <p:pic>
        <p:nvPicPr>
          <p:cNvPr id="171" name="Google Shape;171;p21" descr="A person wearing glasses&#10;&#10;AI-generated content may be incorrect."/>
          <p:cNvPicPr preferRelativeResize="0"/>
          <p:nvPr/>
        </p:nvPicPr>
        <p:blipFill rotWithShape="1">
          <a:blip r:embed="rId5">
            <a:alphaModFix/>
          </a:blip>
          <a:srcRect/>
          <a:stretch/>
        </p:blipFill>
        <p:spPr>
          <a:xfrm>
            <a:off x="8234363" y="3571462"/>
            <a:ext cx="2581275" cy="2617888"/>
          </a:xfrm>
          <a:prstGeom prst="rect">
            <a:avLst/>
          </a:prstGeom>
          <a:noFill/>
          <a:ln>
            <a:noFill/>
          </a:ln>
        </p:spPr>
      </p:pic>
      <p:pic>
        <p:nvPicPr>
          <p:cNvPr id="172" name="Google Shape;172;p21" descr="A person wearing a hat and glasses&#10;&#10;AI-generated content may be incorrect."/>
          <p:cNvPicPr preferRelativeResize="0"/>
          <p:nvPr/>
        </p:nvPicPr>
        <p:blipFill rotWithShape="1">
          <a:blip r:embed="rId6">
            <a:alphaModFix/>
          </a:blip>
          <a:srcRect/>
          <a:stretch/>
        </p:blipFill>
        <p:spPr>
          <a:xfrm>
            <a:off x="1422400" y="3571462"/>
            <a:ext cx="2437182" cy="2409591"/>
          </a:xfrm>
          <a:prstGeom prst="rect">
            <a:avLst/>
          </a:prstGeom>
          <a:noFill/>
          <a:ln>
            <a:noFill/>
          </a:ln>
        </p:spPr>
      </p:pic>
      <p:pic>
        <p:nvPicPr>
          <p:cNvPr id="173" name="Google Shape;173;p21" descr="A person with long brown hair wearing a black shirt&#10;&#10;AI-generated content may be incorrect."/>
          <p:cNvPicPr preferRelativeResize="0"/>
          <p:nvPr/>
        </p:nvPicPr>
        <p:blipFill rotWithShape="1">
          <a:blip r:embed="rId7">
            <a:alphaModFix/>
          </a:blip>
          <a:srcRect/>
          <a:stretch/>
        </p:blipFill>
        <p:spPr>
          <a:xfrm>
            <a:off x="8234363" y="523096"/>
            <a:ext cx="2813322" cy="2763441"/>
          </a:xfrm>
          <a:prstGeom prst="rect">
            <a:avLst/>
          </a:prstGeom>
          <a:noFill/>
          <a:ln>
            <a:noFill/>
          </a:ln>
        </p:spPr>
      </p:pic>
      <p:pic>
        <p:nvPicPr>
          <p:cNvPr id="174" name="Google Shape;174;p21" descr="A person smiling at the camera&#10;&#10;AI-generated content may be incorrect."/>
          <p:cNvPicPr preferRelativeResize="0"/>
          <p:nvPr/>
        </p:nvPicPr>
        <p:blipFill rotWithShape="1">
          <a:blip r:embed="rId8">
            <a:alphaModFix/>
          </a:blip>
          <a:srcRect/>
          <a:stretch/>
        </p:blipFill>
        <p:spPr>
          <a:xfrm>
            <a:off x="4741863" y="3429000"/>
            <a:ext cx="2636858" cy="2617888"/>
          </a:xfrm>
          <a:prstGeom prst="rect">
            <a:avLst/>
          </a:prstGeom>
          <a:noFill/>
          <a:ln>
            <a:noFill/>
          </a:ln>
        </p:spPr>
      </p:pic>
      <p:sp>
        <p:nvSpPr>
          <p:cNvPr id="175" name="Google Shape;175;p21"/>
          <p:cNvSpPr txBox="1"/>
          <p:nvPr/>
        </p:nvSpPr>
        <p:spPr>
          <a:xfrm>
            <a:off x="2375047" y="5531204"/>
            <a:ext cx="174307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Calibri"/>
                <a:ea typeface="Calibri"/>
                <a:cs typeface="Calibri"/>
                <a:sym typeface="Calibri"/>
              </a:rPr>
              <a:t>John Pitchford</a:t>
            </a:r>
            <a:endParaRPr/>
          </a:p>
        </p:txBody>
      </p:sp>
      <p:sp>
        <p:nvSpPr>
          <p:cNvPr id="176" name="Google Shape;176;p21"/>
          <p:cNvSpPr txBox="1"/>
          <p:nvPr/>
        </p:nvSpPr>
        <p:spPr>
          <a:xfrm>
            <a:off x="5185374" y="3386796"/>
            <a:ext cx="609797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a:solidFill>
                  <a:srgbClr val="333333"/>
                </a:solidFill>
                <a:latin typeface="Arial"/>
                <a:ea typeface="Arial"/>
                <a:cs typeface="Arial"/>
                <a:sym typeface="Arial"/>
              </a:rPr>
              <a:t>Laurent Amoudry </a:t>
            </a:r>
            <a:endParaRPr sz="1800">
              <a:solidFill>
                <a:schemeClr val="dk1"/>
              </a:solidFill>
              <a:latin typeface="Calibri"/>
              <a:ea typeface="Calibri"/>
              <a:cs typeface="Calibri"/>
              <a:sym typeface="Calibri"/>
            </a:endParaRPr>
          </a:p>
        </p:txBody>
      </p:sp>
      <p:pic>
        <p:nvPicPr>
          <p:cNvPr id="177" name="Google Shape;177;p21" descr="A person smiling at the camera&#10;&#10;AI-generated content may be incorrect."/>
          <p:cNvPicPr preferRelativeResize="0"/>
          <p:nvPr/>
        </p:nvPicPr>
        <p:blipFill rotWithShape="1">
          <a:blip r:embed="rId9">
            <a:alphaModFix/>
          </a:blip>
          <a:srcRect/>
          <a:stretch/>
        </p:blipFill>
        <p:spPr>
          <a:xfrm>
            <a:off x="1144315" y="523096"/>
            <a:ext cx="2900074" cy="2652041"/>
          </a:xfrm>
          <a:prstGeom prst="rect">
            <a:avLst/>
          </a:prstGeom>
          <a:noFill/>
          <a:ln>
            <a:noFill/>
          </a:ln>
        </p:spPr>
      </p:pic>
      <p:sp>
        <p:nvSpPr>
          <p:cNvPr id="178" name="Google Shape;178;p21"/>
          <p:cNvSpPr txBox="1"/>
          <p:nvPr/>
        </p:nvSpPr>
        <p:spPr>
          <a:xfrm>
            <a:off x="1249065" y="2819583"/>
            <a:ext cx="609797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a:solidFill>
                  <a:srgbClr val="333333"/>
                </a:solidFill>
                <a:latin typeface="Arial"/>
                <a:ea typeface="Arial"/>
                <a:cs typeface="Arial"/>
                <a:sym typeface="Arial"/>
              </a:rPr>
              <a:t>Claire Evans</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0B10016CFD504091247CCFC14F10A0" ma:contentTypeVersion="15" ma:contentTypeDescription="Create a new document." ma:contentTypeScope="" ma:versionID="3a09a0954be8591b92f84ee3856cf4bb">
  <xsd:schema xmlns:xsd="http://www.w3.org/2001/XMLSchema" xmlns:xs="http://www.w3.org/2001/XMLSchema" xmlns:p="http://schemas.microsoft.com/office/2006/metadata/properties" xmlns:ns2="6881ec57-abd5-4062-b6f1-ac04748b35fd" xmlns:ns3="c94e8943-8110-4f5e-8132-6f97247e223b" targetNamespace="http://schemas.microsoft.com/office/2006/metadata/properties" ma:root="true" ma:fieldsID="5f39a61e4b2b2cb31afe280195ed0207" ns2:_="" ns3:_="">
    <xsd:import namespace="6881ec57-abd5-4062-b6f1-ac04748b35fd"/>
    <xsd:import namespace="c94e8943-8110-4f5e-8132-6f97247e223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81ec57-abd5-4062-b6f1-ac04748b35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10f13b88-e628-427a-a7d3-46ff87ef6dfa"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94e8943-8110-4f5e-8132-6f97247e223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fa97139f-2267-4837-9d3c-666bb9646c42}" ma:internalName="TaxCatchAll" ma:showField="CatchAllData" ma:web="c94e8943-8110-4f5e-8132-6f97247e223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94e8943-8110-4f5e-8132-6f97247e223b" xsi:nil="true"/>
    <lcf76f155ced4ddcb4097134ff3c332f xmlns="6881ec57-abd5-4062-b6f1-ac04748b35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A56481D-0879-4198-A04E-BE84CD51ABDB}"/>
</file>

<file path=customXml/itemProps2.xml><?xml version="1.0" encoding="utf-8"?>
<ds:datastoreItem xmlns:ds="http://schemas.openxmlformats.org/officeDocument/2006/customXml" ds:itemID="{6E495E23-A3E9-4E2C-BE17-F99D670E4FD4}"/>
</file>

<file path=customXml/itemProps3.xml><?xml version="1.0" encoding="utf-8"?>
<ds:datastoreItem xmlns:ds="http://schemas.openxmlformats.org/officeDocument/2006/customXml" ds:itemID="{250E61A5-F58F-4375-93D9-5FE0C2B032A3}"/>
</file>

<file path=docProps/app.xml><?xml version="1.0" encoding="utf-8"?>
<Properties xmlns="http://schemas.openxmlformats.org/officeDocument/2006/extended-properties" xmlns:vt="http://schemas.openxmlformats.org/officeDocument/2006/docPropsVTypes">
  <TotalTime>0</TotalTime>
  <Words>844</Words>
  <Application>Microsoft Office PowerPoint</Application>
  <PresentationFormat>Widescreen</PresentationFormat>
  <Paragraphs>90</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Open Sans</vt:lpstr>
      <vt:lpstr>Calibri</vt:lpstr>
      <vt:lpstr>Century Gothic</vt:lpstr>
      <vt:lpstr>Office Theme</vt:lpstr>
      <vt:lpstr>SMMR Programme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Progress  - 18 months </vt:lpstr>
      <vt:lpstr>Risk Matrix Update</vt:lpstr>
      <vt:lpstr>SMMR Programme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Emma Platt-Lowe</dc:creator>
  <cp:lastModifiedBy>Emma Platt-Lowe</cp:lastModifiedBy>
  <cp:revision>1</cp:revision>
  <dcterms:modified xsi:type="dcterms:W3CDTF">2025-07-15T09:08:38Z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0x010100FD0B10016CFD504091247CCFC14F10A0</vt:lpwstr>
  </property>
</Properties>
</file>